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7">
  <p:sldMasterIdLst>
    <p:sldMasterId id="2147483679" r:id="rId4"/>
    <p:sldMasterId id="2147483687" r:id="rId5"/>
    <p:sldMasterId id="2147483684" r:id="rId6"/>
    <p:sldMasterId id="2147483685" r:id="rId7"/>
    <p:sldMasterId id="2147483719" r:id="rId8"/>
  </p:sldMasterIdLst>
  <p:notesMasterIdLst>
    <p:notesMasterId r:id="rId39"/>
  </p:notesMasterIdLst>
  <p:sldIdLst>
    <p:sldId id="1689" r:id="rId9"/>
    <p:sldId id="4417" r:id="rId10"/>
    <p:sldId id="2142533237" r:id="rId11"/>
    <p:sldId id="2142533299" r:id="rId12"/>
    <p:sldId id="2142533323" r:id="rId13"/>
    <p:sldId id="2142533301" r:id="rId14"/>
    <p:sldId id="2142533265" r:id="rId15"/>
    <p:sldId id="2142533324" r:id="rId16"/>
    <p:sldId id="2142533335" r:id="rId17"/>
    <p:sldId id="2142533327" r:id="rId18"/>
    <p:sldId id="2142533336" r:id="rId19"/>
    <p:sldId id="2142533330" r:id="rId20"/>
    <p:sldId id="2142533329" r:id="rId21"/>
    <p:sldId id="2142533331" r:id="rId22"/>
    <p:sldId id="2142533332" r:id="rId23"/>
    <p:sldId id="2142533326" r:id="rId24"/>
    <p:sldId id="2142533257" r:id="rId25"/>
    <p:sldId id="2142533337" r:id="rId26"/>
    <p:sldId id="2142533334" r:id="rId27"/>
    <p:sldId id="2142533333" r:id="rId28"/>
    <p:sldId id="2142533273" r:id="rId29"/>
    <p:sldId id="2076138969" r:id="rId30"/>
    <p:sldId id="2142533266" r:id="rId31"/>
    <p:sldId id="392" r:id="rId32"/>
    <p:sldId id="425" r:id="rId33"/>
    <p:sldId id="2142533268" r:id="rId34"/>
    <p:sldId id="2142533270" r:id="rId35"/>
    <p:sldId id="2142533248" r:id="rId36"/>
    <p:sldId id="2142533325" r:id="rId37"/>
    <p:sldId id="2142533295" r:id="rId38"/>
  </p:sldIdLst>
  <p:sldSz cx="12192000" cy="6858000"/>
  <p:notesSz cx="6858000" cy="9144000"/>
  <p:embeddedFontLs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
      <p:font typeface="Yu Gothic Light" panose="020B0300000000000000" pitchFamily="34" charset="-128"/>
      <p:regular r:id="rId46"/>
    </p:embeddedFont>
    <p:embeddedFont>
      <p:font typeface="Yu Mincho" panose="02020400000000000000" pitchFamily="18" charset="-128"/>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211064-AF2E-4A81-A77A-5ADFAA49007F}">
          <p14:sldIdLst>
            <p14:sldId id="1689"/>
            <p14:sldId id="4417"/>
            <p14:sldId id="2142533237"/>
            <p14:sldId id="2142533299"/>
            <p14:sldId id="2142533323"/>
            <p14:sldId id="2142533301"/>
            <p14:sldId id="2142533265"/>
            <p14:sldId id="2142533324"/>
            <p14:sldId id="2142533335"/>
            <p14:sldId id="2142533327"/>
            <p14:sldId id="2142533336"/>
            <p14:sldId id="2142533330"/>
            <p14:sldId id="2142533329"/>
            <p14:sldId id="2142533331"/>
            <p14:sldId id="2142533332"/>
            <p14:sldId id="2142533326"/>
            <p14:sldId id="2142533257"/>
            <p14:sldId id="2142533337"/>
            <p14:sldId id="2142533334"/>
            <p14:sldId id="2142533333"/>
            <p14:sldId id="2142533273"/>
            <p14:sldId id="2076138969"/>
            <p14:sldId id="2142533266"/>
            <p14:sldId id="392"/>
            <p14:sldId id="425"/>
            <p14:sldId id="2142533268"/>
            <p14:sldId id="2142533270"/>
            <p14:sldId id="2142533248"/>
            <p14:sldId id="2142533325"/>
            <p14:sldId id="214253329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B09C06-A25F-76A6-4683-219E5C385A0C}" name="Princy Baiju" initials="PB" userId="S::princy.baiju@happiestminds.com::724dadb8-cf8c-4d65-8d54-25b1b75799e4" providerId="AD"/>
  <p188:author id="{7A41FD6A-0255-7367-C8EA-AFFAACCD1212}" name="Rajesh Agrawal" initials="RA" userId="S::Rajesh.Agrawal@happiestminds.com::e11a6758-02b8-429a-83bd-9b395df08e78" providerId="AD"/>
  <p188:author id="{AFCDF0AA-984B-6A09-F2AB-A2FB35C623FA}" name="Princy Baiju" initials="PB" userId="S::Princy.Baiju@ascendlearning.com::026f0f96-3e07-4eb6-930a-9fc06505517f" providerId="AD"/>
  <p188:author id="{D021A5CD-B5E4-7016-BA93-CAFDD66AB03D}" name="Poornima B" initials="PB" userId="S::poornima.b@happiestminds.com::c243f9b0-bf37-466b-8b6b-c2640469c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6840A1-F69C-4723-A301-37117F73C7E9}" v="1673" dt="2024-04-12T13:30:08.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5.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7.fntdata"/><Relationship Id="rId20" Type="http://schemas.openxmlformats.org/officeDocument/2006/relationships/slide" Target="slides/slide12.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C984-58F4-4F75-813D-83BF8CE51338}" type="datetimeFigureOut">
              <a:rPr lang="en-IN" smtClean="0"/>
              <a:t>18-09-2024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E2F93-EA55-45B9-9174-6B4B45A2C454}" type="slidenum">
              <a:rPr lang="en-IN" smtClean="0"/>
              <a:t>‹#›</a:t>
            </a:fld>
            <a:endParaRPr lang="en-IN"/>
          </a:p>
        </p:txBody>
      </p:sp>
    </p:spTree>
    <p:extLst>
      <p:ext uri="{BB962C8B-B14F-4D97-AF65-F5344CB8AC3E}">
        <p14:creationId xmlns:p14="http://schemas.microsoft.com/office/powerpoint/2010/main" val="214355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Plug in intro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4DF2A-F668-435A-AE8E-EE0D88A582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6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4</a:t>
            </a:fld>
            <a:endParaRPr lang="en-IN"/>
          </a:p>
        </p:txBody>
      </p:sp>
    </p:spTree>
    <p:extLst>
      <p:ext uri="{BB962C8B-B14F-4D97-AF65-F5344CB8AC3E}">
        <p14:creationId xmlns:p14="http://schemas.microsoft.com/office/powerpoint/2010/main" val="402806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17</a:t>
            </a:fld>
            <a:endParaRPr lang="en-IN"/>
          </a:p>
        </p:txBody>
      </p:sp>
    </p:spTree>
    <p:extLst>
      <p:ext uri="{BB962C8B-B14F-4D97-AF65-F5344CB8AC3E}">
        <p14:creationId xmlns:p14="http://schemas.microsoft.com/office/powerpoint/2010/main" val="98224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27</a:t>
            </a:fld>
            <a:endParaRPr lang="en-IN"/>
          </a:p>
        </p:txBody>
      </p:sp>
    </p:spTree>
    <p:extLst>
      <p:ext uri="{BB962C8B-B14F-4D97-AF65-F5344CB8AC3E}">
        <p14:creationId xmlns:p14="http://schemas.microsoft.com/office/powerpoint/2010/main" val="3403825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0447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7941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49568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5301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16547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64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4060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060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7345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792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877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6878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2246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089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9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17630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DDB3-5461-4663-9C34-2FD3AF17D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24741-DCAD-4C5A-B7E4-3371C254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C60F-181D-4B15-9F91-D4FFB19A9B37}"/>
              </a:ext>
            </a:extLst>
          </p:cNvPr>
          <p:cNvSpPr>
            <a:spLocks noGrp="1"/>
          </p:cNvSpPr>
          <p:nvPr>
            <p:ph type="dt" sz="half" idx="10"/>
          </p:nvPr>
        </p:nvSpPr>
        <p:spPr/>
        <p:txBody>
          <a:bodyPr/>
          <a:lstStyle/>
          <a:p>
            <a:fld id="{5FAF70CC-A3F2-460D-9BFA-F269CFECF1EC}" type="datetimeFigureOut">
              <a:rPr lang="en-US" smtClean="0"/>
              <a:t>9/18/2024</a:t>
            </a:fld>
            <a:endParaRPr lang="en-US"/>
          </a:p>
        </p:txBody>
      </p:sp>
      <p:sp>
        <p:nvSpPr>
          <p:cNvPr id="5" name="Footer Placeholder 4">
            <a:extLst>
              <a:ext uri="{FF2B5EF4-FFF2-40B4-BE49-F238E27FC236}">
                <a16:creationId xmlns:a16="http://schemas.microsoft.com/office/drawing/2014/main" id="{EF5BE84F-4EFF-41AC-A08A-B9C4C91F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9134D-5BDE-49AB-8485-8F13E8BAEDBC}"/>
              </a:ext>
            </a:extLst>
          </p:cNvPr>
          <p:cNvSpPr>
            <a:spLocks noGrp="1"/>
          </p:cNvSpPr>
          <p:nvPr>
            <p:ph type="sldNum" sz="quarter" idx="12"/>
          </p:nvPr>
        </p:nvSpPr>
        <p:spPr/>
        <p:txBody>
          <a:bodyPr/>
          <a:lstStyle/>
          <a:p>
            <a:fld id="{F0583747-C320-460C-A38A-D839821620CD}" type="slidenum">
              <a:rPr lang="en-US" smtClean="0"/>
              <a:t>‹#›</a:t>
            </a:fld>
            <a:endParaRPr lang="en-US"/>
          </a:p>
        </p:txBody>
      </p:sp>
    </p:spTree>
    <p:extLst>
      <p:ext uri="{BB962C8B-B14F-4D97-AF65-F5344CB8AC3E}">
        <p14:creationId xmlns:p14="http://schemas.microsoft.com/office/powerpoint/2010/main" val="290228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44259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2103461"/>
          </a:xfrm>
        </p:spPr>
        <p:txBody>
          <a:bodyPr wrap="square">
            <a:spAutoFit/>
          </a:bodyPr>
          <a:lstStyle>
            <a:lvl1pPr>
              <a:spcBef>
                <a:spcPts val="0"/>
              </a:spcBef>
              <a:spcAft>
                <a:spcPts val="0"/>
              </a:spcAft>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816" y="6261129"/>
            <a:ext cx="1361581" cy="431745"/>
          </a:xfrm>
          <a:prstGeom prst="rect">
            <a:avLst/>
          </a:prstGeom>
        </p:spPr>
      </p:pic>
    </p:spTree>
    <p:extLst>
      <p:ext uri="{BB962C8B-B14F-4D97-AF65-F5344CB8AC3E}">
        <p14:creationId xmlns:p14="http://schemas.microsoft.com/office/powerpoint/2010/main" val="778506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17476"/>
            <a:ext cx="10786689" cy="559646"/>
          </a:xfrm>
        </p:spPr>
        <p:txBody>
          <a:bodyPr anchor="b">
            <a:noAutofit/>
          </a:bodyPr>
          <a:lstStyle>
            <a:lvl1pPr marL="0" indent="0">
              <a:buNone/>
              <a:defRPr sz="3199"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063" indent="0">
              <a:buNone/>
              <a:defRPr>
                <a:gradFill>
                  <a:gsLst>
                    <a:gs pos="0">
                      <a:srgbClr val="3DB44A"/>
                    </a:gs>
                    <a:gs pos="33000">
                      <a:srgbClr val="3DB44A"/>
                    </a:gs>
                    <a:gs pos="100000">
                      <a:srgbClr val="29B9CD"/>
                    </a:gs>
                  </a:gsLst>
                  <a:lin ang="2700000" scaled="1"/>
                </a:gradFill>
              </a:defRPr>
            </a:lvl2pPr>
            <a:lvl3pPr marL="914126" indent="0">
              <a:buNone/>
              <a:defRPr>
                <a:gradFill>
                  <a:gsLst>
                    <a:gs pos="0">
                      <a:srgbClr val="3DB44A"/>
                    </a:gs>
                    <a:gs pos="33000">
                      <a:srgbClr val="3DB44A"/>
                    </a:gs>
                    <a:gs pos="100000">
                      <a:srgbClr val="29B9CD"/>
                    </a:gs>
                  </a:gsLst>
                  <a:lin ang="2700000" scaled="1"/>
                </a:gradFill>
              </a:defRPr>
            </a:lvl3pPr>
            <a:lvl4pPr marL="1371189" indent="0">
              <a:buNone/>
              <a:defRPr>
                <a:gradFill>
                  <a:gsLst>
                    <a:gs pos="0">
                      <a:srgbClr val="3DB44A"/>
                    </a:gs>
                    <a:gs pos="33000">
                      <a:srgbClr val="3DB44A"/>
                    </a:gs>
                    <a:gs pos="100000">
                      <a:srgbClr val="29B9CD"/>
                    </a:gs>
                  </a:gsLst>
                  <a:lin ang="2700000" scaled="1"/>
                </a:gradFill>
              </a:defRPr>
            </a:lvl4pPr>
            <a:lvl5pPr marL="1828251"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07100"/>
            <a:ext cx="12192000" cy="850900"/>
          </a:xfrm>
          <a:prstGeom prst="rect">
            <a:avLst/>
          </a:prstGeom>
        </p:spPr>
      </p:pic>
      <p:sp>
        <p:nvSpPr>
          <p:cNvPr id="69" name="Slide Number Placeholder 3"/>
          <p:cNvSpPr>
            <a:spLocks noGrp="1"/>
          </p:cNvSpPr>
          <p:nvPr>
            <p:ph type="sldNum" sz="quarter" idx="12"/>
          </p:nvPr>
        </p:nvSpPr>
        <p:spPr>
          <a:xfrm>
            <a:off x="8686800" y="6340289"/>
            <a:ext cx="685800" cy="241885"/>
          </a:xfrm>
        </p:spPr>
        <p:txBody>
          <a:bodyPr/>
          <a:lstStyle>
            <a:lvl1pPr>
              <a:defRPr sz="1050"/>
            </a:lvl1pPr>
          </a:lstStyle>
          <a:p>
            <a:pPr defTabSz="914126">
              <a:defRPr/>
            </a:pPr>
            <a:fld id="{91234468-17E5-488E-96BD-71EF566B2A7D}" type="slidenum">
              <a:rPr lang="en-US" smtClean="0">
                <a:solidFill>
                  <a:srgbClr val="3B3B3B">
                    <a:tint val="75000"/>
                  </a:srgbClr>
                </a:solidFill>
              </a:rPr>
              <a:pPr defTabSz="914126">
                <a:defRPr/>
              </a:pPr>
              <a:t>‹#›</a:t>
            </a:fld>
            <a:endParaRPr lang="en-US">
              <a:solidFill>
                <a:srgbClr val="3B3B3B">
                  <a:tint val="75000"/>
                </a:srgbClr>
              </a:solidFill>
            </a:endParaRPr>
          </a:p>
        </p:txBody>
      </p:sp>
      <p:sp>
        <p:nvSpPr>
          <p:cNvPr id="70" name="TextBox 69"/>
          <p:cNvSpPr txBox="1"/>
          <p:nvPr/>
        </p:nvSpPr>
        <p:spPr>
          <a:xfrm>
            <a:off x="9067800" y="6352401"/>
            <a:ext cx="2819400" cy="215444"/>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CONFIDENTIAL – WWW.HAPPIESTMINDS.COM</a:t>
            </a:r>
            <a:endParaRPr kumimoji="0" lang="en-US"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Text Placeholder 71"/>
          <p:cNvSpPr>
            <a:spLocks noGrp="1"/>
          </p:cNvSpPr>
          <p:nvPr>
            <p:ph type="body" sz="quarter" idx="17" hasCustomPrompt="1"/>
          </p:nvPr>
        </p:nvSpPr>
        <p:spPr>
          <a:xfrm>
            <a:off x="381000" y="609600"/>
            <a:ext cx="10786689" cy="299036"/>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grpSp>
        <p:nvGrpSpPr>
          <p:cNvPr id="72" name="Group 71"/>
          <p:cNvGrpSpPr/>
          <p:nvPr/>
        </p:nvGrpSpPr>
        <p:grpSpPr>
          <a:xfrm rot="10800000">
            <a:off x="11277600" y="251412"/>
            <a:ext cx="931162" cy="657225"/>
            <a:chOff x="1755775" y="-292100"/>
            <a:chExt cx="10544183" cy="7442200"/>
          </a:xfrm>
        </p:grpSpPr>
        <p:sp>
          <p:nvSpPr>
            <p:cNvPr id="74" name="Rectangle 5"/>
            <p:cNvSpPr>
              <a:spLocks noChangeArrowheads="1"/>
            </p:cNvSpPr>
            <p:nvPr/>
          </p:nvSpPr>
          <p:spPr bwMode="auto">
            <a:xfrm>
              <a:off x="4856163" y="-292100"/>
              <a:ext cx="928688" cy="930275"/>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5" name="Rectangle 6"/>
            <p:cNvSpPr>
              <a:spLocks noChangeArrowheads="1"/>
            </p:cNvSpPr>
            <p:nvPr/>
          </p:nvSpPr>
          <p:spPr bwMode="auto">
            <a:xfrm>
              <a:off x="3925888" y="-292100"/>
              <a:ext cx="930275" cy="930275"/>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6" name="Rectangle 7"/>
            <p:cNvSpPr>
              <a:spLocks noChangeArrowheads="1"/>
            </p:cNvSpPr>
            <p:nvPr/>
          </p:nvSpPr>
          <p:spPr bwMode="auto">
            <a:xfrm>
              <a:off x="4856163" y="638175"/>
              <a:ext cx="928688" cy="931863"/>
            </a:xfrm>
            <a:prstGeom prst="rect">
              <a:avLst/>
            </a:prstGeom>
            <a:solidFill>
              <a:srgbClr val="8DC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7" name="Rectangle 8"/>
            <p:cNvSpPr>
              <a:spLocks noChangeArrowheads="1"/>
            </p:cNvSpPr>
            <p:nvPr/>
          </p:nvSpPr>
          <p:spPr bwMode="auto">
            <a:xfrm>
              <a:off x="4856163" y="1570038"/>
              <a:ext cx="928688" cy="927100"/>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8" name="Rectangle 9"/>
            <p:cNvSpPr>
              <a:spLocks noChangeArrowheads="1"/>
            </p:cNvSpPr>
            <p:nvPr/>
          </p:nvSpPr>
          <p:spPr bwMode="auto">
            <a:xfrm>
              <a:off x="4856163" y="1570038"/>
              <a:ext cx="9286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9" name="Freeform 10"/>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0" name="Freeform 11"/>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1" name="Rectangle 12"/>
            <p:cNvSpPr>
              <a:spLocks noChangeArrowheads="1"/>
            </p:cNvSpPr>
            <p:nvPr/>
          </p:nvSpPr>
          <p:spPr bwMode="auto">
            <a:xfrm>
              <a:off x="4856163" y="3429000"/>
              <a:ext cx="928688" cy="931863"/>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2" name="Rectangle 13"/>
            <p:cNvSpPr>
              <a:spLocks noChangeArrowheads="1"/>
            </p:cNvSpPr>
            <p:nvPr/>
          </p:nvSpPr>
          <p:spPr bwMode="auto">
            <a:xfrm>
              <a:off x="4856163" y="4360863"/>
              <a:ext cx="928688" cy="927100"/>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3" name="Rectangle 14"/>
            <p:cNvSpPr>
              <a:spLocks noChangeArrowheads="1"/>
            </p:cNvSpPr>
            <p:nvPr/>
          </p:nvSpPr>
          <p:spPr bwMode="auto">
            <a:xfrm>
              <a:off x="4856163" y="5287963"/>
              <a:ext cx="928688" cy="931863"/>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4" name="Rectangle 15"/>
            <p:cNvSpPr>
              <a:spLocks noChangeArrowheads="1"/>
            </p:cNvSpPr>
            <p:nvPr/>
          </p:nvSpPr>
          <p:spPr bwMode="auto">
            <a:xfrm>
              <a:off x="3925888" y="1570038"/>
              <a:ext cx="930275" cy="927100"/>
            </a:xfrm>
            <a:prstGeom prst="rect">
              <a:avLst/>
            </a:prstGeom>
            <a:solidFill>
              <a:srgbClr val="6BC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5" name="Rectangle 16"/>
            <p:cNvSpPr>
              <a:spLocks noChangeArrowheads="1"/>
            </p:cNvSpPr>
            <p:nvPr/>
          </p:nvSpPr>
          <p:spPr bwMode="auto">
            <a:xfrm>
              <a:off x="3925888" y="2497138"/>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6" name="Rectangle 17"/>
            <p:cNvSpPr>
              <a:spLocks noChangeArrowheads="1"/>
            </p:cNvSpPr>
            <p:nvPr/>
          </p:nvSpPr>
          <p:spPr bwMode="auto">
            <a:xfrm>
              <a:off x="3925888" y="4360863"/>
              <a:ext cx="930275" cy="927100"/>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7" name="Rectangle 18"/>
            <p:cNvSpPr>
              <a:spLocks noChangeArrowheads="1"/>
            </p:cNvSpPr>
            <p:nvPr/>
          </p:nvSpPr>
          <p:spPr bwMode="auto">
            <a:xfrm>
              <a:off x="3925888" y="5287963"/>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8" name="Rectangle 19"/>
            <p:cNvSpPr>
              <a:spLocks noChangeArrowheads="1"/>
            </p:cNvSpPr>
            <p:nvPr/>
          </p:nvSpPr>
          <p:spPr bwMode="auto">
            <a:xfrm>
              <a:off x="1755775" y="1570038"/>
              <a:ext cx="930275" cy="927100"/>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9" name="Rectangle 20"/>
            <p:cNvSpPr>
              <a:spLocks noChangeArrowheads="1"/>
            </p:cNvSpPr>
            <p:nvPr/>
          </p:nvSpPr>
          <p:spPr bwMode="auto">
            <a:xfrm>
              <a:off x="1755775" y="5287963"/>
              <a:ext cx="930275" cy="931863"/>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0" name="Rectangle 21"/>
            <p:cNvSpPr>
              <a:spLocks noChangeArrowheads="1"/>
            </p:cNvSpPr>
            <p:nvPr/>
          </p:nvSpPr>
          <p:spPr bwMode="auto">
            <a:xfrm>
              <a:off x="4856163" y="6219825"/>
              <a:ext cx="928688"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1" name="Rectangle 22"/>
            <p:cNvSpPr>
              <a:spLocks noChangeArrowheads="1"/>
            </p:cNvSpPr>
            <p:nvPr/>
          </p:nvSpPr>
          <p:spPr bwMode="auto">
            <a:xfrm>
              <a:off x="6715125" y="1570038"/>
              <a:ext cx="931863"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2" name="Rectangle 23"/>
            <p:cNvSpPr>
              <a:spLocks noChangeArrowheads="1"/>
            </p:cNvSpPr>
            <p:nvPr/>
          </p:nvSpPr>
          <p:spPr bwMode="auto">
            <a:xfrm>
              <a:off x="6715125"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3" name="Rectangle 24"/>
            <p:cNvSpPr>
              <a:spLocks noChangeArrowheads="1"/>
            </p:cNvSpPr>
            <p:nvPr/>
          </p:nvSpPr>
          <p:spPr bwMode="auto">
            <a:xfrm>
              <a:off x="6715125"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4" name="Rectangle 25"/>
            <p:cNvSpPr>
              <a:spLocks noChangeArrowheads="1"/>
            </p:cNvSpPr>
            <p:nvPr/>
          </p:nvSpPr>
          <p:spPr bwMode="auto">
            <a:xfrm>
              <a:off x="6715125"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5" name="Rectangle 26"/>
            <p:cNvSpPr>
              <a:spLocks noChangeArrowheads="1"/>
            </p:cNvSpPr>
            <p:nvPr/>
          </p:nvSpPr>
          <p:spPr bwMode="auto">
            <a:xfrm>
              <a:off x="6715125" y="3429000"/>
              <a:ext cx="931863"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6" name="Rectangle 27"/>
            <p:cNvSpPr>
              <a:spLocks noChangeArrowheads="1"/>
            </p:cNvSpPr>
            <p:nvPr/>
          </p:nvSpPr>
          <p:spPr bwMode="auto">
            <a:xfrm>
              <a:off x="6715125"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7" name="Freeform 28"/>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close/>
                </a:path>
              </a:pathLst>
            </a:custGeom>
            <a:solidFill>
              <a:srgbClr val="E2D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8" name="Freeform 29"/>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9" name="Rectangle 30"/>
            <p:cNvSpPr>
              <a:spLocks noChangeArrowheads="1"/>
            </p:cNvSpPr>
            <p:nvPr/>
          </p:nvSpPr>
          <p:spPr bwMode="auto">
            <a:xfrm>
              <a:off x="8578850" y="2497138"/>
              <a:ext cx="927100"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0" name="Rectangle 31"/>
            <p:cNvSpPr>
              <a:spLocks noChangeArrowheads="1"/>
            </p:cNvSpPr>
            <p:nvPr/>
          </p:nvSpPr>
          <p:spPr bwMode="auto">
            <a:xfrm>
              <a:off x="8578850" y="2497138"/>
              <a:ext cx="927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1" name="Rectangle 32"/>
            <p:cNvSpPr>
              <a:spLocks noChangeArrowheads="1"/>
            </p:cNvSpPr>
            <p:nvPr/>
          </p:nvSpPr>
          <p:spPr bwMode="auto">
            <a:xfrm>
              <a:off x="9505950" y="4360863"/>
              <a:ext cx="930275"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2" name="Rectangle 33"/>
            <p:cNvSpPr>
              <a:spLocks noChangeArrowheads="1"/>
            </p:cNvSpPr>
            <p:nvPr/>
          </p:nvSpPr>
          <p:spPr bwMode="auto">
            <a:xfrm>
              <a:off x="6715125" y="5287963"/>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3" name="Rectangle 34"/>
            <p:cNvSpPr>
              <a:spLocks noChangeArrowheads="1"/>
            </p:cNvSpPr>
            <p:nvPr/>
          </p:nvSpPr>
          <p:spPr bwMode="auto">
            <a:xfrm>
              <a:off x="6715125"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4" name="Rectangle 35"/>
            <p:cNvSpPr>
              <a:spLocks noChangeArrowheads="1"/>
            </p:cNvSpPr>
            <p:nvPr/>
          </p:nvSpPr>
          <p:spPr bwMode="auto">
            <a:xfrm>
              <a:off x="7646988" y="1570038"/>
              <a:ext cx="931863"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5" name="Rectangle 36"/>
            <p:cNvSpPr>
              <a:spLocks noChangeArrowheads="1"/>
            </p:cNvSpPr>
            <p:nvPr/>
          </p:nvSpPr>
          <p:spPr bwMode="auto">
            <a:xfrm>
              <a:off x="7646988"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6" name="Rectangle 37"/>
            <p:cNvSpPr>
              <a:spLocks noChangeArrowheads="1"/>
            </p:cNvSpPr>
            <p:nvPr/>
          </p:nvSpPr>
          <p:spPr bwMode="auto">
            <a:xfrm>
              <a:off x="7646988"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7" name="Rectangle 38"/>
            <p:cNvSpPr>
              <a:spLocks noChangeArrowheads="1"/>
            </p:cNvSpPr>
            <p:nvPr/>
          </p:nvSpPr>
          <p:spPr bwMode="auto">
            <a:xfrm>
              <a:off x="7646988"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8" name="Rectangle 39"/>
            <p:cNvSpPr>
              <a:spLocks noChangeArrowheads="1"/>
            </p:cNvSpPr>
            <p:nvPr/>
          </p:nvSpPr>
          <p:spPr bwMode="auto">
            <a:xfrm>
              <a:off x="7646988" y="3429000"/>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9" name="Rectangle 40"/>
            <p:cNvSpPr>
              <a:spLocks noChangeArrowheads="1"/>
            </p:cNvSpPr>
            <p:nvPr/>
          </p:nvSpPr>
          <p:spPr bwMode="auto">
            <a:xfrm>
              <a:off x="7646988"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0" name="Rectangle 41"/>
            <p:cNvSpPr>
              <a:spLocks noChangeArrowheads="1"/>
            </p:cNvSpPr>
            <p:nvPr/>
          </p:nvSpPr>
          <p:spPr bwMode="auto">
            <a:xfrm>
              <a:off x="7646988" y="5287963"/>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1" name="Rectangle 42"/>
            <p:cNvSpPr>
              <a:spLocks noChangeArrowheads="1"/>
            </p:cNvSpPr>
            <p:nvPr/>
          </p:nvSpPr>
          <p:spPr bwMode="auto">
            <a:xfrm>
              <a:off x="7646988"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2" name="Freeform 43"/>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3" name="Freeform 44"/>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4" name="Rectangle 45"/>
            <p:cNvSpPr>
              <a:spLocks noChangeArrowheads="1"/>
            </p:cNvSpPr>
            <p:nvPr/>
          </p:nvSpPr>
          <p:spPr bwMode="auto">
            <a:xfrm>
              <a:off x="5784850" y="1570038"/>
              <a:ext cx="930275" cy="927100"/>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5" name="Rectangle 46"/>
            <p:cNvSpPr>
              <a:spLocks noChangeArrowheads="1"/>
            </p:cNvSpPr>
            <p:nvPr/>
          </p:nvSpPr>
          <p:spPr bwMode="auto">
            <a:xfrm>
              <a:off x="5784850" y="3429000"/>
              <a:ext cx="930275"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6" name="Rectangle 47"/>
            <p:cNvSpPr>
              <a:spLocks noChangeArrowheads="1"/>
            </p:cNvSpPr>
            <p:nvPr/>
          </p:nvSpPr>
          <p:spPr bwMode="auto">
            <a:xfrm>
              <a:off x="5784850" y="3429000"/>
              <a:ext cx="930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7" name="Rectangle 48"/>
            <p:cNvSpPr>
              <a:spLocks noChangeArrowheads="1"/>
            </p:cNvSpPr>
            <p:nvPr/>
          </p:nvSpPr>
          <p:spPr bwMode="auto">
            <a:xfrm>
              <a:off x="5784850" y="4360863"/>
              <a:ext cx="930275"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8" name="Rectangle 49"/>
            <p:cNvSpPr>
              <a:spLocks noChangeArrowheads="1"/>
            </p:cNvSpPr>
            <p:nvPr/>
          </p:nvSpPr>
          <p:spPr bwMode="auto">
            <a:xfrm>
              <a:off x="5784850" y="4360863"/>
              <a:ext cx="9302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9" name="Rectangle 50"/>
            <p:cNvSpPr>
              <a:spLocks noChangeArrowheads="1"/>
            </p:cNvSpPr>
            <p:nvPr/>
          </p:nvSpPr>
          <p:spPr bwMode="auto">
            <a:xfrm>
              <a:off x="5784850" y="6219825"/>
              <a:ext cx="930275" cy="930275"/>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0" name="Rectangle 51"/>
            <p:cNvSpPr>
              <a:spLocks noChangeArrowheads="1"/>
            </p:cNvSpPr>
            <p:nvPr/>
          </p:nvSpPr>
          <p:spPr bwMode="auto">
            <a:xfrm>
              <a:off x="2994025" y="3429000"/>
              <a:ext cx="931863" cy="931863"/>
            </a:xfrm>
            <a:prstGeom prst="rect">
              <a:avLst/>
            </a:prstGeom>
            <a:solidFill>
              <a:srgbClr val="2398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1" name="Rectangle 52"/>
            <p:cNvSpPr>
              <a:spLocks noChangeArrowheads="1"/>
            </p:cNvSpPr>
            <p:nvPr/>
          </p:nvSpPr>
          <p:spPr bwMode="auto">
            <a:xfrm>
              <a:off x="2994025" y="6219825"/>
              <a:ext cx="931863"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2" name="Rectangle 30"/>
            <p:cNvSpPr>
              <a:spLocks noChangeArrowheads="1"/>
            </p:cNvSpPr>
            <p:nvPr/>
          </p:nvSpPr>
          <p:spPr bwMode="auto">
            <a:xfrm>
              <a:off x="10442576" y="2497142"/>
              <a:ext cx="927099" cy="931862"/>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3" name="Rectangle 35"/>
            <p:cNvSpPr>
              <a:spLocks noChangeArrowheads="1"/>
            </p:cNvSpPr>
            <p:nvPr/>
          </p:nvSpPr>
          <p:spPr bwMode="auto">
            <a:xfrm>
              <a:off x="10441787" y="157003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4" name="Rectangle 35"/>
            <p:cNvSpPr>
              <a:spLocks noChangeArrowheads="1"/>
            </p:cNvSpPr>
            <p:nvPr/>
          </p:nvSpPr>
          <p:spPr bwMode="auto">
            <a:xfrm>
              <a:off x="11368096" y="3429004"/>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5" name="Rectangle 35"/>
            <p:cNvSpPr>
              <a:spLocks noChangeArrowheads="1"/>
            </p:cNvSpPr>
            <p:nvPr/>
          </p:nvSpPr>
          <p:spPr bwMode="auto">
            <a:xfrm>
              <a:off x="11368096" y="5290342"/>
              <a:ext cx="931862" cy="927098"/>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6" name="Rectangle 35"/>
            <p:cNvSpPr>
              <a:spLocks noChangeArrowheads="1"/>
            </p:cNvSpPr>
            <p:nvPr/>
          </p:nvSpPr>
          <p:spPr bwMode="auto">
            <a:xfrm>
              <a:off x="10442576" y="436086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grpSp>
      <p:sp>
        <p:nvSpPr>
          <p:cNvPr id="127" name="Rectangle 126"/>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29" name="Content Placeholder 84"/>
          <p:cNvSpPr>
            <a:spLocks noGrp="1"/>
          </p:cNvSpPr>
          <p:nvPr>
            <p:ph sz="quarter" idx="20"/>
          </p:nvPr>
        </p:nvSpPr>
        <p:spPr>
          <a:xfrm>
            <a:off x="381001" y="1219200"/>
            <a:ext cx="11429999" cy="5049166"/>
          </a:xfrm>
        </p:spPr>
        <p:txBody>
          <a:bodyPr>
            <a:normAutofit/>
          </a:bodyPr>
          <a:lstStyle>
            <a:lvl1pPr>
              <a:lnSpc>
                <a:spcPct val="150000"/>
              </a:lnSpc>
              <a:defRPr sz="2399"/>
            </a:lvl1pPr>
            <a:lvl2pPr>
              <a:lnSpc>
                <a:spcPct val="150000"/>
              </a:lnSpc>
              <a:defRPr sz="1999"/>
            </a:lvl2pPr>
            <a:lvl3pPr>
              <a:lnSpc>
                <a:spcPct val="150000"/>
              </a:lnSpc>
              <a:defRPr sz="1799"/>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146900"/>
      </p:ext>
    </p:extLst>
  </p:cSld>
  <p:clrMapOvr>
    <a:masterClrMapping/>
  </p:clrMapOvr>
  <p:extLst>
    <p:ext uri="{DCECCB84-F9BA-43D5-87BE-67443E8EF086}">
      <p15:sldGuideLst xmlns:p15="http://schemas.microsoft.com/office/powerpoint/2012/main">
        <p15:guide id="1" orient="horz" pos="48">
          <p15:clr>
            <a:srgbClr val="FBAE40"/>
          </p15:clr>
        </p15:guide>
        <p15:guide id="2" pos="240">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4743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jpe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7.jpe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3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 id="2147483754" r:id="rId2"/>
    <p:sldLayoutId id="2147483755" r:id="rId3"/>
    <p:sldLayoutId id="2147483756" r:id="rId4"/>
    <p:sldLayoutId id="2147483757" r:id="rId5"/>
    <p:sldLayoutId id="214748375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 id="214748374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1842901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5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IN"/>
              <a:t>July 2020</a:t>
            </a:r>
          </a:p>
        </p:txBody>
      </p:sp>
      <p:pic>
        <p:nvPicPr>
          <p:cNvPr id="8" name="Picture 7">
            <a:extLst>
              <a:ext uri="{FF2B5EF4-FFF2-40B4-BE49-F238E27FC236}">
                <a16:creationId xmlns:a16="http://schemas.microsoft.com/office/drawing/2014/main" id="{0BD07A7C-2026-49F1-A0EE-82918BEC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192000" cy="6858000"/>
          </a:xfrm>
          <a:prstGeom prst="rect">
            <a:avLst/>
          </a:prstGeom>
        </p:spPr>
      </p:pic>
      <p:pic>
        <p:nvPicPr>
          <p:cNvPr id="9" name="Picture 8">
            <a:extLst>
              <a:ext uri="{FF2B5EF4-FFF2-40B4-BE49-F238E27FC236}">
                <a16:creationId xmlns:a16="http://schemas.microsoft.com/office/drawing/2014/main" id="{7DC80069-0BE4-4B48-8054-0F1DA2E33389}"/>
              </a:ext>
            </a:extLst>
          </p:cNvPr>
          <p:cNvPicPr>
            <a:picLocks noChangeAspect="1"/>
          </p:cNvPicPr>
          <p:nvPr/>
        </p:nvPicPr>
        <p:blipFill>
          <a:blip r:embed="rId4"/>
          <a:stretch>
            <a:fillRect/>
          </a:stretch>
        </p:blipFill>
        <p:spPr>
          <a:xfrm>
            <a:off x="8804010" y="285700"/>
            <a:ext cx="2762250" cy="1028700"/>
          </a:xfrm>
          <a:prstGeom prst="rect">
            <a:avLst/>
          </a:prstGeom>
        </p:spPr>
      </p:pic>
      <p:sp>
        <p:nvSpPr>
          <p:cNvPr id="10" name="Rectangle 9">
            <a:extLst>
              <a:ext uri="{FF2B5EF4-FFF2-40B4-BE49-F238E27FC236}">
                <a16:creationId xmlns:a16="http://schemas.microsoft.com/office/drawing/2014/main" id="{DB0D73DF-17E4-4346-8AA8-04E717A253A9}"/>
              </a:ext>
            </a:extLst>
          </p:cNvPr>
          <p:cNvSpPr/>
          <p:nvPr/>
        </p:nvSpPr>
        <p:spPr>
          <a:xfrm>
            <a:off x="4812" y="3393286"/>
            <a:ext cx="4360711" cy="3474720"/>
          </a:xfrm>
          <a:prstGeom prst="rect">
            <a:avLst/>
          </a:prstGeom>
          <a:gradFill>
            <a:gsLst>
              <a:gs pos="0">
                <a:srgbClr val="89C74A">
                  <a:alpha val="70000"/>
                </a:srgbClr>
              </a:gs>
              <a:gs pos="54000">
                <a:srgbClr val="3EB34A"/>
              </a:gs>
              <a:gs pos="100000">
                <a:srgbClr val="0896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
            <a:extLst>
              <a:ext uri="{FF2B5EF4-FFF2-40B4-BE49-F238E27FC236}">
                <a16:creationId xmlns:a16="http://schemas.microsoft.com/office/drawing/2014/main" id="{848AE98D-B5BA-4A64-96DB-382CD93701E7}"/>
              </a:ext>
            </a:extLst>
          </p:cNvPr>
          <p:cNvSpPr>
            <a:spLocks noGrp="1"/>
          </p:cNvSpPr>
          <p:nvPr>
            <p:ph type="body" sz="quarter" idx="15"/>
          </p:nvPr>
        </p:nvSpPr>
        <p:spPr>
          <a:xfrm>
            <a:off x="242523" y="3429000"/>
            <a:ext cx="3884906" cy="2944415"/>
          </a:xfrm>
        </p:spPr>
        <p:txBody>
          <a:bodyPr anchor="ctr"/>
          <a:lstStyle/>
          <a:p>
            <a:r>
              <a:rPr lang="en-IN" sz="2600">
                <a:solidFill>
                  <a:schemeClr val="bg1"/>
                </a:solidFill>
              </a:rPr>
              <a:t>Proposal for Rewriting CAB User Interface to Angular 17</a:t>
            </a:r>
          </a:p>
        </p:txBody>
      </p:sp>
      <p:sp>
        <p:nvSpPr>
          <p:cNvPr id="2" name="TextBox 1">
            <a:extLst>
              <a:ext uri="{FF2B5EF4-FFF2-40B4-BE49-F238E27FC236}">
                <a16:creationId xmlns:a16="http://schemas.microsoft.com/office/drawing/2014/main" id="{123E2E51-6FD6-70A6-9A6A-8BA786C48707}"/>
              </a:ext>
            </a:extLst>
          </p:cNvPr>
          <p:cNvSpPr txBox="1"/>
          <p:nvPr/>
        </p:nvSpPr>
        <p:spPr>
          <a:xfrm>
            <a:off x="242523" y="6482874"/>
            <a:ext cx="1668034" cy="276999"/>
          </a:xfrm>
          <a:prstGeom prst="rect">
            <a:avLst/>
          </a:prstGeom>
          <a:noFill/>
        </p:spPr>
        <p:txBody>
          <a:bodyPr wrap="square" lIns="91440" tIns="45720" rIns="91440" bIns="45720" anchor="t">
            <a:spAutoFit/>
          </a:bodyPr>
          <a:lstStyle/>
          <a:p>
            <a:r>
              <a:rPr lang="en-IN" sz="1200">
                <a:solidFill>
                  <a:schemeClr val="bg1"/>
                </a:solidFill>
              </a:rPr>
              <a:t>12</a:t>
            </a:r>
            <a:r>
              <a:rPr lang="en-IN" sz="1200" baseline="30000">
                <a:solidFill>
                  <a:schemeClr val="bg1"/>
                </a:solidFill>
              </a:rPr>
              <a:t>th</a:t>
            </a:r>
            <a:r>
              <a:rPr lang="en-IN" sz="1200">
                <a:solidFill>
                  <a:schemeClr val="bg1"/>
                </a:solidFill>
              </a:rPr>
              <a:t> April 2024</a:t>
            </a:r>
          </a:p>
        </p:txBody>
      </p:sp>
      <p:pic>
        <p:nvPicPr>
          <p:cNvPr id="3" name="Picture 2">
            <a:extLst>
              <a:ext uri="{FF2B5EF4-FFF2-40B4-BE49-F238E27FC236}">
                <a16:creationId xmlns:a16="http://schemas.microsoft.com/office/drawing/2014/main" id="{A70780D4-A790-5B4F-7AD3-76D6649BA9B5}"/>
              </a:ext>
            </a:extLst>
          </p:cNvPr>
          <p:cNvPicPr>
            <a:picLocks noChangeAspect="1"/>
          </p:cNvPicPr>
          <p:nvPr/>
        </p:nvPicPr>
        <p:blipFill>
          <a:blip r:embed="rId5"/>
          <a:stretch>
            <a:fillRect/>
          </a:stretch>
        </p:blipFill>
        <p:spPr>
          <a:xfrm>
            <a:off x="850825" y="331380"/>
            <a:ext cx="2004136" cy="1053019"/>
          </a:xfrm>
          <a:prstGeom prst="rect">
            <a:avLst/>
          </a:prstGeom>
        </p:spPr>
      </p:pic>
    </p:spTree>
    <p:extLst>
      <p:ext uri="{BB962C8B-B14F-4D97-AF65-F5344CB8AC3E}">
        <p14:creationId xmlns:p14="http://schemas.microsoft.com/office/powerpoint/2010/main" val="377181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10</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Migration Approach</a:t>
            </a:r>
            <a:endParaRPr lang="en-IN"/>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42714"/>
            <a:ext cx="11680371" cy="5032147"/>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b="1" i="0">
                <a:solidFill>
                  <a:srgbClr val="0D0D0D"/>
                </a:solidFill>
                <a:effectLst/>
              </a:rPr>
              <a:t>Routing:</a:t>
            </a:r>
            <a:r>
              <a:rPr lang="en-US" sz="1600" b="0" i="0">
                <a:solidFill>
                  <a:srgbClr val="0D0D0D"/>
                </a:solidFill>
                <a:effectLst/>
              </a:rPr>
              <a:t> Replace </a:t>
            </a:r>
            <a:r>
              <a:rPr lang="en-US" sz="1600">
                <a:solidFill>
                  <a:srgbClr val="0D0D0D"/>
                </a:solidFill>
              </a:rPr>
              <a:t>AngularJS</a:t>
            </a:r>
            <a:r>
              <a:rPr lang="en-US" sz="1600" b="0" i="0">
                <a:solidFill>
                  <a:srgbClr val="0D0D0D"/>
                </a:solidFill>
                <a:effectLst/>
              </a:rPr>
              <a:t> 1.x $routeProvider or $stateProvider with Angular 17's RouterModule.</a:t>
            </a:r>
          </a:p>
          <a:p>
            <a:pPr marL="285750" indent="-285750">
              <a:spcAft>
                <a:spcPts val="600"/>
              </a:spcAft>
              <a:buFont typeface="Arial" panose="020B0604020202020204" pitchFamily="34" charset="0"/>
              <a:buChar char="•"/>
            </a:pPr>
            <a:r>
              <a:rPr lang="en-US" sz="1600" b="1">
                <a:solidFill>
                  <a:srgbClr val="0D0D0D"/>
                </a:solidFill>
              </a:rPr>
              <a:t>State Management:</a:t>
            </a:r>
            <a:r>
              <a:rPr lang="en-US" sz="1600">
                <a:solidFill>
                  <a:srgbClr val="0D0D0D"/>
                </a:solidFill>
              </a:rPr>
              <a:t> If using </a:t>
            </a:r>
            <a:r>
              <a:rPr lang="en-US" sz="1600" b="0" i="0">
                <a:solidFill>
                  <a:srgbClr val="0D0D0D"/>
                </a:solidFill>
                <a:effectLst/>
              </a:rPr>
              <a:t>$</a:t>
            </a:r>
            <a:r>
              <a:rPr lang="en-US" sz="1600">
                <a:solidFill>
                  <a:srgbClr val="0D0D0D"/>
                </a:solidFill>
              </a:rPr>
              <a:t>scope for state management, use Angular’s NgRx for state management</a:t>
            </a:r>
            <a:r>
              <a:rPr lang="en-US" sz="1600" b="0" i="0">
                <a:solidFill>
                  <a:srgbClr val="0D0D0D"/>
                </a:solidFill>
                <a:effectLst/>
              </a:rPr>
              <a:t>.</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1" i="0">
                <a:solidFill>
                  <a:srgbClr val="0D0D0D"/>
                </a:solidFill>
                <a:effectLst/>
              </a:rPr>
              <a:t>Forms:</a:t>
            </a:r>
            <a:r>
              <a:rPr lang="en-US" sz="1600" b="0" i="0">
                <a:solidFill>
                  <a:srgbClr val="0D0D0D"/>
                </a:solidFill>
                <a:effectLst/>
              </a:rPr>
              <a:t> Convert </a:t>
            </a:r>
            <a:r>
              <a:rPr lang="en-US" sz="1600">
                <a:solidFill>
                  <a:srgbClr val="0D0D0D"/>
                </a:solidFill>
              </a:rPr>
              <a:t>AngularJS</a:t>
            </a:r>
            <a:r>
              <a:rPr lang="en-US" sz="1600" b="0" i="0">
                <a:solidFill>
                  <a:srgbClr val="0D0D0D"/>
                </a:solidFill>
                <a:effectLst/>
              </a:rPr>
              <a:t> 1.x forms to use Angular 17's reactive or </a:t>
            </a:r>
            <a:r>
              <a:rPr lang="en-US" sz="1600">
                <a:solidFill>
                  <a:srgbClr val="0D0D0D"/>
                </a:solidFill>
              </a:rPr>
              <a:t>template driven</a:t>
            </a:r>
            <a:r>
              <a:rPr lang="en-US" sz="1600" b="0" i="0">
                <a:solidFill>
                  <a:srgbClr val="0D0D0D"/>
                </a:solidFill>
                <a:effectLst/>
              </a:rPr>
              <a:t> forms.</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1" i="0">
                <a:solidFill>
                  <a:srgbClr val="0D0D0D"/>
                </a:solidFill>
                <a:effectLst/>
              </a:rPr>
              <a:t>Filters and Pipes:</a:t>
            </a:r>
            <a:r>
              <a:rPr lang="en-US" sz="1600" b="0" i="0">
                <a:solidFill>
                  <a:srgbClr val="0D0D0D"/>
                </a:solidFill>
                <a:effectLst/>
              </a:rPr>
              <a:t> Convert </a:t>
            </a:r>
            <a:r>
              <a:rPr lang="en-US" sz="1600">
                <a:solidFill>
                  <a:srgbClr val="0D0D0D"/>
                </a:solidFill>
              </a:rPr>
              <a:t>AngularJS</a:t>
            </a:r>
            <a:r>
              <a:rPr lang="en-US" sz="1600" b="0" i="0">
                <a:solidFill>
                  <a:srgbClr val="0D0D0D"/>
                </a:solidFill>
                <a:effectLst/>
              </a:rPr>
              <a:t> 1.x filters to Angular pipes.</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1">
                <a:solidFill>
                  <a:srgbClr val="0D0D0D"/>
                </a:solidFill>
                <a:cs typeface="Segoe UI"/>
              </a:rPr>
              <a:t>Directives: </a:t>
            </a:r>
            <a:r>
              <a:rPr lang="en-US" sz="1600">
                <a:solidFill>
                  <a:srgbClr val="0D0D0D"/>
                </a:solidFill>
                <a:cs typeface="Segoe UI"/>
              </a:rPr>
              <a:t>Convert AngularJS 1.x directives to Angular </a:t>
            </a:r>
            <a:r>
              <a:rPr lang="en-US" sz="1600">
                <a:solidFill>
                  <a:srgbClr val="0D0D0D"/>
                </a:solidFill>
                <a:ea typeface="+mn-lt"/>
                <a:cs typeface="+mn-lt"/>
              </a:rPr>
              <a:t>directives to extend the power of the HTML.</a:t>
            </a:r>
            <a:endParaRPr lang="en-US" sz="1600" i="0">
              <a:solidFill>
                <a:srgbClr val="0D0D0D"/>
              </a:solidFill>
              <a:effectLst/>
              <a:ea typeface="+mn-lt"/>
              <a:cs typeface="+mn-lt"/>
            </a:endParaRPr>
          </a:p>
          <a:p>
            <a:pPr>
              <a:spcAft>
                <a:spcPts val="600"/>
              </a:spcAft>
            </a:pPr>
            <a:endParaRPr lang="en-US" sz="1600" b="1">
              <a:solidFill>
                <a:srgbClr val="0D0D0D"/>
              </a:solidFill>
            </a:endParaRPr>
          </a:p>
          <a:p>
            <a:pPr>
              <a:spcAft>
                <a:spcPts val="600"/>
              </a:spcAft>
            </a:pPr>
            <a:r>
              <a:rPr lang="en-US" sz="1600" b="1" i="1" u="sng">
                <a:solidFill>
                  <a:srgbClr val="0D0D0D"/>
                </a:solidFill>
                <a:effectLst/>
              </a:rPr>
              <a:t>Theme and Styling:</a:t>
            </a:r>
            <a:endParaRPr lang="en-US" sz="1600" b="1" i="1" u="sng">
              <a:solidFill>
                <a:srgbClr val="0D0D0D"/>
              </a:solidFill>
              <a:effectLst/>
              <a:cs typeface="Segoe UI"/>
            </a:endParaRPr>
          </a:p>
          <a:p>
            <a:pPr marL="285750" indent="-285750">
              <a:spcAft>
                <a:spcPts val="600"/>
              </a:spcAft>
              <a:buFont typeface="Arial" panose="020B0604020202020204" pitchFamily="34" charset="0"/>
              <a:buChar char="•"/>
            </a:pPr>
            <a:r>
              <a:rPr lang="en-US" sz="1600" b="0" i="0">
                <a:solidFill>
                  <a:srgbClr val="0D0D0D"/>
                </a:solidFill>
                <a:effectLst/>
              </a:rPr>
              <a:t>Apply the new theme using Angular’s component styles or global styles. Leverage Angular’s encapsulation features to scope styles to components.</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0" i="0">
                <a:solidFill>
                  <a:srgbClr val="0D0D0D"/>
                </a:solidFill>
                <a:effectLst/>
              </a:rPr>
              <a:t>Ensure responsiveness and cross-browser compatibility.</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endParaRPr lang="en-US" sz="1600" b="0" i="0">
              <a:solidFill>
                <a:srgbClr val="0D0D0D"/>
              </a:solidFill>
              <a:effectLst/>
            </a:endParaRPr>
          </a:p>
          <a:p>
            <a:pPr>
              <a:spcAft>
                <a:spcPts val="600"/>
              </a:spcAft>
            </a:pPr>
            <a:r>
              <a:rPr lang="en-US" sz="1600" b="1" i="1" u="sng">
                <a:solidFill>
                  <a:srgbClr val="0D0D0D"/>
                </a:solidFill>
                <a:effectLst/>
              </a:rPr>
              <a:t>Optimization and Best Practices:</a:t>
            </a:r>
            <a:endParaRPr lang="en-US" sz="1600" b="1" i="1" u="sng">
              <a:solidFill>
                <a:srgbClr val="0D0D0D"/>
              </a:solidFill>
              <a:effectLst/>
              <a:cs typeface="Segoe UI"/>
            </a:endParaRPr>
          </a:p>
          <a:p>
            <a:pPr marL="285750" indent="-285750">
              <a:spcAft>
                <a:spcPts val="600"/>
              </a:spcAft>
              <a:buFont typeface="Arial" panose="020B0604020202020204" pitchFamily="34" charset="0"/>
              <a:buChar char="•"/>
            </a:pPr>
            <a:r>
              <a:rPr lang="en-US" sz="1600" b="0" i="0">
                <a:solidFill>
                  <a:srgbClr val="0D0D0D"/>
                </a:solidFill>
                <a:effectLst/>
              </a:rPr>
              <a:t>Use Angular’s build optimizer tools for production builds to enhance performance.</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0" i="0">
                <a:solidFill>
                  <a:srgbClr val="0D0D0D"/>
                </a:solidFill>
                <a:effectLst/>
              </a:rPr>
              <a:t>Implement lazy loading for modules to improve initial load times.</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0" i="0">
                <a:solidFill>
                  <a:srgbClr val="0D0D0D"/>
                </a:solidFill>
                <a:effectLst/>
              </a:rPr>
              <a:t>Follow Angular’s performance best practices, such as trackBy in *ngFor, avoiding memory leaks, and using OnPush change detection strategy where applicable</a:t>
            </a:r>
            <a:endParaRPr lang="en-US" sz="1600"/>
          </a:p>
        </p:txBody>
      </p:sp>
    </p:spTree>
    <p:extLst>
      <p:ext uri="{BB962C8B-B14F-4D97-AF65-F5344CB8AC3E}">
        <p14:creationId xmlns:p14="http://schemas.microsoft.com/office/powerpoint/2010/main" val="35967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11</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Migration Approach - Testing</a:t>
            </a:r>
            <a:endParaRPr lang="en-IN"/>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162066"/>
            <a:ext cx="11680371" cy="5262979"/>
          </a:xfrm>
          <a:prstGeom prst="rect">
            <a:avLst/>
          </a:prstGeom>
          <a:noFill/>
        </p:spPr>
        <p:txBody>
          <a:bodyPr wrap="square" lIns="91440" tIns="45720" rIns="91440" bIns="45720" anchor="t">
            <a:spAutoFit/>
          </a:bodyPr>
          <a:lstStyle/>
          <a:p>
            <a:r>
              <a:rPr lang="en-US" sz="1400" b="1">
                <a:solidFill>
                  <a:srgbClr val="262626"/>
                </a:solidFill>
                <a:cs typeface="Arial"/>
              </a:rPr>
              <a:t>Agreements </a:t>
            </a:r>
          </a:p>
          <a:p>
            <a:pPr marL="630555" lvl="1" indent="-173355">
              <a:buFont typeface="Arial"/>
              <a:buChar char="•"/>
            </a:pPr>
            <a:r>
              <a:rPr lang="en-US" sz="1400">
                <a:solidFill>
                  <a:srgbClr val="262626"/>
                </a:solidFill>
                <a:cs typeface="Arial"/>
              </a:rPr>
              <a:t>The migration is solely focused on the UI, with no impact on the backend. The test strategy does not require validation specific to the backend.</a:t>
            </a:r>
          </a:p>
          <a:p>
            <a:pPr marL="630555" lvl="1" indent="-173355">
              <a:buFont typeface="Arial"/>
              <a:buChar char="•"/>
            </a:pPr>
            <a:r>
              <a:rPr lang="en-US" sz="1400">
                <a:solidFill>
                  <a:srgbClr val="262626"/>
                </a:solidFill>
                <a:cs typeface="Arial"/>
              </a:rPr>
              <a:t>No changes have been made to the feature or flow; therefore, the existing test case can be utilized. A minimal amount of refactoring is expected. </a:t>
            </a:r>
          </a:p>
          <a:p>
            <a:pPr>
              <a:buFont typeface="Arial"/>
            </a:pPr>
            <a:r>
              <a:rPr lang="en-US" sz="1400" b="1">
                <a:solidFill>
                  <a:srgbClr val="262626"/>
                </a:solidFill>
                <a:latin typeface="Arial"/>
                <a:cs typeface="Arial"/>
              </a:rPr>
              <a:t>Test Design</a:t>
            </a:r>
          </a:p>
          <a:p>
            <a:pPr marL="630555" indent="-173355">
              <a:buFont typeface="Arial"/>
              <a:buChar char="•"/>
            </a:pPr>
            <a:r>
              <a:rPr lang="en-US" sz="1400">
                <a:solidFill>
                  <a:srgbClr val="262626"/>
                </a:solidFill>
                <a:cs typeface="Arial"/>
              </a:rPr>
              <a:t>In collaboration with the current QE team, the migration team will develop test suites that are relevant for every milestone. </a:t>
            </a:r>
          </a:p>
          <a:p>
            <a:pPr marL="630555" indent="-173355">
              <a:buFont typeface="Arial"/>
              <a:buChar char="•"/>
            </a:pPr>
            <a:r>
              <a:rPr lang="en-US" sz="1400">
                <a:solidFill>
                  <a:srgbClr val="262626"/>
                </a:solidFill>
                <a:cs typeface="Arial"/>
              </a:rPr>
              <a:t>Identified tests will be reviewed and refactored. </a:t>
            </a:r>
          </a:p>
          <a:p>
            <a:pPr>
              <a:buFont typeface="Arial"/>
            </a:pPr>
            <a:r>
              <a:rPr lang="en-US" sz="1400" b="1">
                <a:solidFill>
                  <a:srgbClr val="262626"/>
                </a:solidFill>
                <a:latin typeface="Arial"/>
                <a:cs typeface="Arial"/>
              </a:rPr>
              <a:t>Static Test</a:t>
            </a:r>
            <a:r>
              <a:rPr lang="en-US" sz="1400">
                <a:solidFill>
                  <a:srgbClr val="262626"/>
                </a:solidFill>
                <a:latin typeface="Arial"/>
                <a:cs typeface="Arial"/>
              </a:rPr>
              <a:t> </a:t>
            </a:r>
          </a:p>
          <a:p>
            <a:pPr marL="630555" indent="-173355">
              <a:buFont typeface="Arial"/>
              <a:buChar char="•"/>
            </a:pPr>
            <a:r>
              <a:rPr lang="en-US" sz="1400">
                <a:solidFill>
                  <a:srgbClr val="262626"/>
                </a:solidFill>
                <a:cs typeface="Arial"/>
              </a:rPr>
              <a:t>Static validation of the new UI to identify inconsistencies or changes from the current implementation. </a:t>
            </a:r>
          </a:p>
          <a:p>
            <a:pPr>
              <a:buFont typeface="Arial"/>
            </a:pPr>
            <a:r>
              <a:rPr lang="en-US" sz="1400" b="1">
                <a:solidFill>
                  <a:srgbClr val="262626"/>
                </a:solidFill>
                <a:latin typeface="Arial"/>
                <a:cs typeface="Arial"/>
              </a:rPr>
              <a:t>Test Execution and Automation</a:t>
            </a:r>
          </a:p>
          <a:p>
            <a:pPr marL="630555" indent="-173355">
              <a:buFont typeface="Arial"/>
              <a:buChar char="•"/>
            </a:pPr>
            <a:r>
              <a:rPr lang="en-US" sz="1400">
                <a:solidFill>
                  <a:srgbClr val="262626"/>
                </a:solidFill>
                <a:cs typeface="Arial"/>
              </a:rPr>
              <a:t>With each progressive change, the identified behavioral test will be executed in the designated environment.</a:t>
            </a:r>
          </a:p>
          <a:p>
            <a:pPr marL="630555" indent="-173355">
              <a:buFont typeface="Arial"/>
              <a:buChar char="•"/>
            </a:pPr>
            <a:r>
              <a:rPr lang="en-US" sz="1400">
                <a:solidFill>
                  <a:srgbClr val="262626"/>
                </a:solidFill>
                <a:cs typeface="Arial"/>
              </a:rPr>
              <a:t>During test execution, tool will be adapted for checking AA accessibility compliance. </a:t>
            </a:r>
          </a:p>
          <a:p>
            <a:pPr marL="630555" indent="-173355">
              <a:buFont typeface="Arial"/>
              <a:buChar char="•"/>
            </a:pPr>
            <a:r>
              <a:rPr lang="en-US" sz="1400">
                <a:solidFill>
                  <a:srgbClr val="262626"/>
                </a:solidFill>
                <a:latin typeface="Arial"/>
                <a:cs typeface="Arial"/>
              </a:rPr>
              <a:t>Existing QE will refactor the automation suite for the test passed successfully.  </a:t>
            </a:r>
          </a:p>
          <a:p>
            <a:pPr>
              <a:buFont typeface="Arial"/>
            </a:pPr>
            <a:r>
              <a:rPr lang="en-US" sz="1400" b="1">
                <a:solidFill>
                  <a:srgbClr val="262626"/>
                </a:solidFill>
                <a:latin typeface="Arial"/>
                <a:cs typeface="Arial"/>
              </a:rPr>
              <a:t>Reporting</a:t>
            </a:r>
          </a:p>
          <a:p>
            <a:pPr marL="630555" indent="-173355">
              <a:buFont typeface="Arial"/>
              <a:buChar char="•"/>
            </a:pPr>
            <a:r>
              <a:rPr lang="en-US" sz="1400">
                <a:solidFill>
                  <a:srgbClr val="262626"/>
                </a:solidFill>
                <a:cs typeface="Arial"/>
              </a:rPr>
              <a:t>QE is responsible for discussing and recording all findings as defects/bugs in JIRA. </a:t>
            </a:r>
          </a:p>
          <a:p>
            <a:pPr marL="630555" indent="-173355">
              <a:buFont typeface="Arial"/>
              <a:buChar char="•"/>
            </a:pPr>
            <a:r>
              <a:rPr lang="en-US" sz="1400">
                <a:solidFill>
                  <a:srgbClr val="262626"/>
                </a:solidFill>
                <a:cs typeface="Arial"/>
              </a:rPr>
              <a:t>QE will give the functional demo and automation walkthrough during the sprint reviews.  </a:t>
            </a:r>
          </a:p>
          <a:p>
            <a:pPr marL="173355" indent="-173355">
              <a:buFont typeface="Arial"/>
            </a:pPr>
            <a:r>
              <a:rPr lang="en-US" sz="1400" b="1">
                <a:solidFill>
                  <a:srgbClr val="262626"/>
                </a:solidFill>
                <a:latin typeface="Arial"/>
                <a:cs typeface="Arial"/>
              </a:rPr>
              <a:t>Collaboration with existing QE Team</a:t>
            </a:r>
          </a:p>
          <a:p>
            <a:pPr marL="630555" indent="-173355">
              <a:buFont typeface="Arial"/>
              <a:buChar char="•"/>
            </a:pPr>
            <a:r>
              <a:rPr lang="en-US" sz="1400">
                <a:solidFill>
                  <a:srgbClr val="262626"/>
                </a:solidFill>
                <a:latin typeface="Arial"/>
                <a:cs typeface="Arial"/>
              </a:rPr>
              <a:t>End-to-End Regression will be planned towards the end of each milestone/flow.</a:t>
            </a:r>
          </a:p>
          <a:p>
            <a:pPr marL="630555" indent="-173355">
              <a:buFont typeface="Arial"/>
              <a:buChar char="•"/>
            </a:pPr>
            <a:r>
              <a:rPr lang="en-US" sz="1400">
                <a:solidFill>
                  <a:srgbClr val="262626"/>
                </a:solidFill>
                <a:latin typeface="Arial"/>
                <a:cs typeface="Arial"/>
              </a:rPr>
              <a:t>After each progressive milestone, existing QE teams are expected to run a sanity check on the secondary browser-OS combination. </a:t>
            </a:r>
          </a:p>
          <a:p>
            <a:pPr marL="630555" indent="-173355">
              <a:buFont typeface="Arial"/>
              <a:buChar char="•"/>
            </a:pPr>
            <a:r>
              <a:rPr lang="en-US" sz="1400">
                <a:solidFill>
                  <a:srgbClr val="262626"/>
                </a:solidFill>
                <a:cs typeface="Arial"/>
              </a:rPr>
              <a:t>LnP will be scripted and executed after an agreed milestone that covers a complete flow. </a:t>
            </a:r>
          </a:p>
          <a:p>
            <a:r>
              <a:rPr lang="en-US" sz="1400" b="1">
                <a:solidFill>
                  <a:srgbClr val="262626"/>
                </a:solidFill>
                <a:cs typeface="Arial"/>
              </a:rPr>
              <a:t>Tools</a:t>
            </a:r>
          </a:p>
          <a:p>
            <a:pPr marL="630555" indent="-173355">
              <a:buFont typeface="Arial"/>
              <a:buChar char="•"/>
            </a:pPr>
            <a:r>
              <a:rPr lang="en-US" sz="1400">
                <a:solidFill>
                  <a:srgbClr val="262626"/>
                </a:solidFill>
                <a:cs typeface="Arial"/>
              </a:rPr>
              <a:t>Test link for test case and suite maintenance | Browsers (Chrome, FF, Safari) | OS (Windows 11, Mac, iOS) | Selenium JAVA Framework for Automation | JAWS, NVDA, Code Sniffer for A11Y. </a:t>
            </a:r>
          </a:p>
        </p:txBody>
      </p:sp>
    </p:spTree>
    <p:extLst>
      <p:ext uri="{BB962C8B-B14F-4D97-AF65-F5344CB8AC3E}">
        <p14:creationId xmlns:p14="http://schemas.microsoft.com/office/powerpoint/2010/main" val="33196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12</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Angular Best Practices </a:t>
            </a:r>
            <a:endParaRPr lang="en-IN"/>
          </a:p>
        </p:txBody>
      </p:sp>
      <p:sp>
        <p:nvSpPr>
          <p:cNvPr id="10" name="TextBox 9">
            <a:extLst>
              <a:ext uri="{FF2B5EF4-FFF2-40B4-BE49-F238E27FC236}">
                <a16:creationId xmlns:a16="http://schemas.microsoft.com/office/drawing/2014/main" id="{0E5421A8-55D5-68A7-643E-2FC6B6F0D8C1}"/>
              </a:ext>
            </a:extLst>
          </p:cNvPr>
          <p:cNvSpPr txBox="1"/>
          <p:nvPr/>
        </p:nvSpPr>
        <p:spPr>
          <a:xfrm>
            <a:off x="141516" y="1107637"/>
            <a:ext cx="11832770" cy="4832092"/>
          </a:xfrm>
          <a:prstGeom prst="rect">
            <a:avLst/>
          </a:prstGeom>
          <a:noFill/>
        </p:spPr>
        <p:txBody>
          <a:bodyPr wrap="square" lIns="91440" tIns="45720" rIns="91440" bIns="45720" anchor="t">
            <a:spAutoFit/>
          </a:bodyPr>
          <a:lstStyle/>
          <a:p>
            <a:pPr algn="l">
              <a:spcAft>
                <a:spcPts val="600"/>
              </a:spcAft>
            </a:pPr>
            <a:r>
              <a:rPr lang="en-US" sz="1400" i="0">
                <a:solidFill>
                  <a:srgbClr val="0D0D0D"/>
                </a:solidFill>
                <a:effectLst/>
              </a:rPr>
              <a:t>Some of the key best practices followed durin</a:t>
            </a:r>
            <a:r>
              <a:rPr lang="en-US" sz="1400">
                <a:solidFill>
                  <a:srgbClr val="0D0D0D"/>
                </a:solidFill>
              </a:rPr>
              <a:t>g development</a:t>
            </a:r>
            <a:r>
              <a:rPr lang="en-US" sz="1400" i="0">
                <a:solidFill>
                  <a:srgbClr val="0D0D0D"/>
                </a:solidFill>
                <a:effectLst/>
              </a:rPr>
              <a:t>:</a:t>
            </a:r>
          </a:p>
          <a:p>
            <a:pPr>
              <a:spcAft>
                <a:spcPts val="600"/>
              </a:spcAft>
            </a:pPr>
            <a:r>
              <a:rPr lang="en-US" sz="1400" b="1">
                <a:solidFill>
                  <a:srgbClr val="0D0D0D"/>
                </a:solidFill>
              </a:rPr>
              <a:t> </a:t>
            </a:r>
            <a:r>
              <a:rPr lang="en-US" sz="1400" b="1" i="0">
                <a:solidFill>
                  <a:srgbClr val="0D0D0D"/>
                </a:solidFill>
                <a:effectLst/>
              </a:rPr>
              <a:t>1. Modular Architecture</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Organize Features Together: Components, services, and modules will be grouped by feature rather than type.</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Implement Lazy Loading: lazy loading for feature modules will be used to decrease initial load time and boost performance.</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2. Component Design</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Enforce Single Responsibilities: Each component will be designed with a focus on a single functionality.</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Differentiate Smart and Dumb Components: Container components will be used for handling data and presentation components for displaying it to ensure reusability and separation of concerns.</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3. Reactive Programming</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Leverage </a:t>
            </a:r>
            <a:r>
              <a:rPr lang="en-US" sz="1400" i="0" err="1">
                <a:solidFill>
                  <a:srgbClr val="0D0D0D"/>
                </a:solidFill>
                <a:effectLst/>
              </a:rPr>
              <a:t>RxJS</a:t>
            </a:r>
            <a:r>
              <a:rPr lang="en-US" sz="1400" i="0">
                <a:solidFill>
                  <a:srgbClr val="0D0D0D"/>
                </a:solidFill>
                <a:effectLst/>
              </a:rPr>
              <a:t>: Data flows and asynchronous operations will be managed using </a:t>
            </a:r>
            <a:r>
              <a:rPr lang="en-US" sz="1400" i="0" err="1">
                <a:solidFill>
                  <a:srgbClr val="0D0D0D"/>
                </a:solidFill>
                <a:effectLst/>
              </a:rPr>
              <a:t>RxJS</a:t>
            </a:r>
            <a:r>
              <a:rPr lang="en-US" sz="1400" i="0">
                <a:solidFill>
                  <a:srgbClr val="0D0D0D"/>
                </a:solidFill>
                <a:effectLst/>
              </a:rPr>
              <a:t>.</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Unsubscribe from Observables: Clean up subscriptions to prevent memory leaks, using techniques like the `</a:t>
            </a:r>
            <a:r>
              <a:rPr lang="en-US" sz="1400" i="0" err="1">
                <a:solidFill>
                  <a:srgbClr val="0D0D0D"/>
                </a:solidFill>
                <a:effectLst/>
              </a:rPr>
              <a:t>takeUntil</a:t>
            </a:r>
            <a:r>
              <a:rPr lang="en-US" sz="1400" i="0">
                <a:solidFill>
                  <a:srgbClr val="0D0D0D"/>
                </a:solidFill>
                <a:effectLst/>
              </a:rPr>
              <a:t>` pattern or the `async` pipe.</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4. State Management :</a:t>
            </a:r>
            <a:r>
              <a:rPr lang="en-US" sz="1400">
                <a:solidFill>
                  <a:srgbClr val="0D0D0D"/>
                </a:solidFill>
              </a:rPr>
              <a:t> </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Centralize State Management: State management libraries NgRx will be used to handle state more predictably</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5. Forms</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Apply Form Validation: Implement client-side validation to ensure data integrity.</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a:solidFill>
                  <a:srgbClr val="0D0D0D"/>
                </a:solidFill>
              </a:rPr>
              <a:t>Use Reactive</a:t>
            </a:r>
            <a:r>
              <a:rPr lang="en-US" sz="1400" i="0">
                <a:solidFill>
                  <a:srgbClr val="0D0D0D"/>
                </a:solidFill>
                <a:effectLst/>
              </a:rPr>
              <a:t> Forms: </a:t>
            </a:r>
            <a:r>
              <a:rPr lang="en-US" sz="1400" i="0" err="1">
                <a:solidFill>
                  <a:srgbClr val="0D0D0D"/>
                </a:solidFill>
                <a:effectLst/>
              </a:rPr>
              <a:t>Opt</a:t>
            </a:r>
            <a:r>
              <a:rPr lang="en-US" sz="1400" i="0">
                <a:solidFill>
                  <a:srgbClr val="0D0D0D"/>
                </a:solidFill>
                <a:effectLst/>
              </a:rPr>
              <a:t> for reactive forms over template driven forms for better flexibility and scalability in complex scenarios.</a:t>
            </a:r>
            <a:endParaRPr lang="en-US" sz="1400" i="0">
              <a:solidFill>
                <a:srgbClr val="0D0D0D"/>
              </a:solidFill>
              <a:effectLst/>
              <a:cs typeface="Segoe UI"/>
            </a:endParaRPr>
          </a:p>
        </p:txBody>
      </p:sp>
    </p:spTree>
    <p:extLst>
      <p:ext uri="{BB962C8B-B14F-4D97-AF65-F5344CB8AC3E}">
        <p14:creationId xmlns:p14="http://schemas.microsoft.com/office/powerpoint/2010/main" val="34876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13</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Angular Best Practices </a:t>
            </a:r>
            <a:endParaRPr lang="en-IN"/>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83839"/>
            <a:ext cx="11680371" cy="5201424"/>
          </a:xfrm>
          <a:prstGeom prst="rect">
            <a:avLst/>
          </a:prstGeom>
          <a:noFill/>
        </p:spPr>
        <p:txBody>
          <a:bodyPr wrap="square">
            <a:spAutoFit/>
          </a:bodyPr>
          <a:lstStyle/>
          <a:p>
            <a:pPr algn="l">
              <a:spcAft>
                <a:spcPts val="600"/>
              </a:spcAft>
            </a:pPr>
            <a:r>
              <a:rPr lang="en-US" sz="1400" b="1" i="0">
                <a:solidFill>
                  <a:srgbClr val="0D0D0D"/>
                </a:solidFill>
                <a:effectLst/>
              </a:rPr>
              <a:t> 6. Routing</a:t>
            </a:r>
          </a:p>
          <a:p>
            <a:pPr marL="742950" lvl="1" indent="-285750">
              <a:spcAft>
                <a:spcPts val="600"/>
              </a:spcAft>
              <a:buFont typeface="Arial" panose="020B0604020202020204" pitchFamily="34" charset="0"/>
              <a:buChar char="•"/>
            </a:pPr>
            <a:r>
              <a:rPr lang="en-US" sz="1400">
                <a:solidFill>
                  <a:srgbClr val="0D0D0D"/>
                </a:solidFill>
              </a:rPr>
              <a:t>Use Route Guards: Navigation will be controlled using route guards based on conditions such as user authentication.</a:t>
            </a:r>
          </a:p>
          <a:p>
            <a:pPr marL="742950" lvl="1" indent="-285750">
              <a:spcAft>
                <a:spcPts val="600"/>
              </a:spcAft>
              <a:buFont typeface="Arial" panose="020B0604020202020204" pitchFamily="34" charset="0"/>
              <a:buChar char="•"/>
            </a:pPr>
            <a:r>
              <a:rPr lang="en-US" sz="1400">
                <a:solidFill>
                  <a:srgbClr val="0D0D0D"/>
                </a:solidFill>
              </a:rPr>
              <a:t>Opt for Lazy Loaded Routes: Configure routes in feature modules and apply lazy loading to enhance startup performance.</a:t>
            </a:r>
          </a:p>
          <a:p>
            <a:pPr algn="l">
              <a:spcAft>
                <a:spcPts val="600"/>
              </a:spcAft>
            </a:pPr>
            <a:r>
              <a:rPr lang="en-US" sz="1400" b="1" i="0">
                <a:solidFill>
                  <a:srgbClr val="0D0D0D"/>
                </a:solidFill>
                <a:effectLst/>
              </a:rPr>
              <a:t>7. Performance Optimization</a:t>
            </a:r>
          </a:p>
          <a:p>
            <a:pPr marL="742950" lvl="1" indent="-285750">
              <a:spcAft>
                <a:spcPts val="600"/>
              </a:spcAft>
              <a:buFont typeface="Arial" panose="020B0604020202020204" pitchFamily="34" charset="0"/>
              <a:buChar char="•"/>
            </a:pPr>
            <a:r>
              <a:rPr lang="en-US" sz="1400" i="0">
                <a:solidFill>
                  <a:srgbClr val="0D0D0D"/>
                </a:solidFill>
                <a:effectLst/>
              </a:rPr>
              <a:t>Adopt Change Detection Strategy: Minimize the performance impact of detection cycles by using `</a:t>
            </a:r>
            <a:r>
              <a:rPr lang="en-US" sz="1400" i="0" err="1">
                <a:solidFill>
                  <a:srgbClr val="0D0D0D"/>
                </a:solidFill>
                <a:effectLst/>
              </a:rPr>
              <a:t>ChangeDetectionStrategy.OnPush</a:t>
            </a:r>
            <a:r>
              <a:rPr lang="en-US" sz="1400" i="0">
                <a:solidFill>
                  <a:srgbClr val="0D0D0D"/>
                </a:solidFill>
                <a:effectLst/>
              </a:rPr>
              <a:t>`.</a:t>
            </a:r>
          </a:p>
          <a:p>
            <a:pPr marL="742950" lvl="1" indent="-285750">
              <a:spcAft>
                <a:spcPts val="600"/>
              </a:spcAft>
              <a:buFont typeface="Arial" panose="020B0604020202020204" pitchFamily="34" charset="0"/>
              <a:buChar char="•"/>
            </a:pPr>
            <a:r>
              <a:rPr lang="en-US" sz="1400" i="0">
                <a:solidFill>
                  <a:srgbClr val="0D0D0D"/>
                </a:solidFill>
                <a:effectLst/>
              </a:rPr>
              <a:t>Utilize TrackBy Function: Implement the `trackBy` function in `*ngFor` to prevent unnecessary DOM updates.</a:t>
            </a:r>
          </a:p>
          <a:p>
            <a:pPr algn="l">
              <a:spcAft>
                <a:spcPts val="600"/>
              </a:spcAft>
            </a:pPr>
            <a:r>
              <a:rPr lang="en-US" sz="1400" b="1" i="0">
                <a:solidFill>
                  <a:srgbClr val="0D0D0D"/>
                </a:solidFill>
                <a:effectLst/>
              </a:rPr>
              <a:t>9. Security</a:t>
            </a:r>
          </a:p>
          <a:p>
            <a:pPr marL="742950" lvl="1" indent="-285750">
              <a:spcAft>
                <a:spcPts val="600"/>
              </a:spcAft>
              <a:buFont typeface="Arial" panose="020B0604020202020204" pitchFamily="34" charset="0"/>
              <a:buChar char="•"/>
            </a:pPr>
            <a:r>
              <a:rPr lang="en-US" sz="1400">
                <a:solidFill>
                  <a:srgbClr val="0D0D0D"/>
                </a:solidFill>
              </a:rPr>
              <a:t>Sanitize Data: Prevent XSS vulnerabilities by using Angular’s DomSanitizer for binding potentially dangerous data like innerHTML.</a:t>
            </a:r>
          </a:p>
          <a:p>
            <a:pPr marL="742950" lvl="1" indent="-285750">
              <a:spcAft>
                <a:spcPts val="600"/>
              </a:spcAft>
              <a:buFont typeface="Arial" panose="020B0604020202020204" pitchFamily="34" charset="0"/>
              <a:buChar char="•"/>
            </a:pPr>
            <a:r>
              <a:rPr lang="en-US" sz="1400">
                <a:solidFill>
                  <a:srgbClr val="0D0D0D"/>
                </a:solidFill>
              </a:rPr>
              <a:t>Enhance HTTP Security: Secure API interactions with HTTPS, manage security tokens using HTTP interceptors, and validate user input on the server side.</a:t>
            </a:r>
          </a:p>
          <a:p>
            <a:pPr algn="l">
              <a:spcAft>
                <a:spcPts val="600"/>
              </a:spcAft>
            </a:pPr>
            <a:r>
              <a:rPr lang="en-US" sz="1400" b="1" i="0">
                <a:solidFill>
                  <a:srgbClr val="0D0D0D"/>
                </a:solidFill>
                <a:effectLst/>
              </a:rPr>
              <a:t> 10. Tooling and Linting</a:t>
            </a:r>
          </a:p>
          <a:p>
            <a:pPr marL="742950" lvl="1" indent="-285750">
              <a:spcAft>
                <a:spcPts val="600"/>
              </a:spcAft>
              <a:buFont typeface="Arial" panose="020B0604020202020204" pitchFamily="34" charset="0"/>
              <a:buChar char="•"/>
            </a:pPr>
            <a:r>
              <a:rPr lang="en-US" sz="1400">
                <a:solidFill>
                  <a:srgbClr val="0D0D0D"/>
                </a:solidFill>
              </a:rPr>
              <a:t>Utilize Angular CLI: Generate components, services, and manage building and deploying applications using Angular CLI.</a:t>
            </a:r>
          </a:p>
          <a:p>
            <a:pPr marL="742950" lvl="1" indent="-285750">
              <a:spcAft>
                <a:spcPts val="600"/>
              </a:spcAft>
              <a:buFont typeface="Arial" panose="020B0604020202020204" pitchFamily="34" charset="0"/>
              <a:buChar char="•"/>
            </a:pPr>
            <a:r>
              <a:rPr lang="en-US" sz="1400">
                <a:solidFill>
                  <a:srgbClr val="0D0D0D"/>
                </a:solidFill>
              </a:rPr>
              <a:t>Implement Linting: Use ESLint to enforce coding standards and identify syntax errors or antipatterns.</a:t>
            </a:r>
          </a:p>
          <a:p>
            <a:pPr algn="l">
              <a:spcAft>
                <a:spcPts val="600"/>
              </a:spcAft>
            </a:pPr>
            <a:r>
              <a:rPr lang="en-US" sz="1400" b="1" i="0">
                <a:solidFill>
                  <a:srgbClr val="0D0D0D"/>
                </a:solidFill>
                <a:effectLst/>
              </a:rPr>
              <a:t> 11. Best Coding Practices</a:t>
            </a:r>
          </a:p>
          <a:p>
            <a:pPr marL="742950" lvl="1" indent="-285750">
              <a:spcAft>
                <a:spcPts val="600"/>
              </a:spcAft>
              <a:buFont typeface="Arial" panose="020B0604020202020204" pitchFamily="34" charset="0"/>
              <a:buChar char="•"/>
            </a:pPr>
            <a:r>
              <a:rPr lang="en-US" sz="1400">
                <a:solidFill>
                  <a:srgbClr val="0D0D0D"/>
                </a:solidFill>
              </a:rPr>
              <a:t>Maximize TypeScript Usage:  TypeScript features like type safety, enums, and interfaces will be used to strengthen the codebase.</a:t>
            </a:r>
          </a:p>
          <a:p>
            <a:pPr algn="l">
              <a:spcAft>
                <a:spcPts val="600"/>
              </a:spcAft>
            </a:pPr>
            <a:r>
              <a:rPr lang="en-US" sz="1400" b="1" i="0">
                <a:solidFill>
                  <a:srgbClr val="0D0D0D"/>
                </a:solidFill>
                <a:effectLst/>
              </a:rPr>
              <a:t> 12. Documentation and Code Readability</a:t>
            </a:r>
          </a:p>
          <a:p>
            <a:pPr marL="742950" lvl="1" indent="-285750">
              <a:spcAft>
                <a:spcPts val="600"/>
              </a:spcAft>
              <a:buFont typeface="Arial" panose="020B0604020202020204" pitchFamily="34" charset="0"/>
              <a:buChar char="•"/>
            </a:pPr>
            <a:r>
              <a:rPr lang="en-US" sz="1400">
                <a:solidFill>
                  <a:srgbClr val="0D0D0D"/>
                </a:solidFill>
              </a:rPr>
              <a:t>Document Thoroughly: Use JSDoc comments to enhance understanding and maintainability of code.</a:t>
            </a:r>
          </a:p>
          <a:p>
            <a:pPr marL="742950" lvl="1" indent="-285750">
              <a:spcAft>
                <a:spcPts val="600"/>
              </a:spcAft>
              <a:buFont typeface="Arial" panose="020B0604020202020204" pitchFamily="34" charset="0"/>
              <a:buChar char="•"/>
            </a:pPr>
            <a:r>
              <a:rPr lang="en-US" sz="1400">
                <a:solidFill>
                  <a:srgbClr val="0D0D0D"/>
                </a:solidFill>
              </a:rPr>
              <a:t>Ensure Code Clarity: Maintain clear and concise code; break down large classes or functions into smaller, manageable segments.</a:t>
            </a:r>
          </a:p>
        </p:txBody>
      </p:sp>
    </p:spTree>
    <p:extLst>
      <p:ext uri="{BB962C8B-B14F-4D97-AF65-F5344CB8AC3E}">
        <p14:creationId xmlns:p14="http://schemas.microsoft.com/office/powerpoint/2010/main" val="23863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14</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Leverage Copilot </a:t>
            </a:r>
            <a:endParaRPr lang="en-IN"/>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085869"/>
            <a:ext cx="11680371" cy="5693866"/>
          </a:xfrm>
          <a:prstGeom prst="rect">
            <a:avLst/>
          </a:prstGeom>
          <a:noFill/>
        </p:spPr>
        <p:txBody>
          <a:bodyPr wrap="square" lIns="91440" tIns="45720" rIns="91440" bIns="45720" anchor="t">
            <a:spAutoFit/>
          </a:bodyPr>
          <a:lstStyle/>
          <a:p>
            <a:pPr algn="l">
              <a:spcAft>
                <a:spcPts val="600"/>
              </a:spcAft>
            </a:pPr>
            <a:r>
              <a:rPr lang="en-US" sz="1600" i="0">
                <a:solidFill>
                  <a:srgbClr val="0D0D0D"/>
                </a:solidFill>
                <a:effectLst/>
              </a:rPr>
              <a:t>GitHub Copilot would be leveraged for following tasks to expedite the development.</a:t>
            </a:r>
          </a:p>
          <a:p>
            <a:pPr marL="342900" indent="-342900" algn="l">
              <a:spcAft>
                <a:spcPts val="600"/>
              </a:spcAft>
              <a:buFont typeface="+mj-lt"/>
              <a:buAutoNum type="arabicPeriod"/>
            </a:pPr>
            <a:r>
              <a:rPr lang="en-US" sz="1600" b="1" i="0">
                <a:solidFill>
                  <a:srgbClr val="0D0D0D"/>
                </a:solidFill>
                <a:effectLst/>
              </a:rPr>
              <a:t>Analysis of the existing angular codebase </a:t>
            </a:r>
          </a:p>
          <a:p>
            <a:pPr marL="800100" lvl="1" indent="-342900">
              <a:spcAft>
                <a:spcPts val="600"/>
              </a:spcAft>
              <a:buFont typeface="Arial" panose="020B0604020202020204" pitchFamily="34" charset="0"/>
              <a:buChar char="•"/>
            </a:pPr>
            <a:r>
              <a:rPr lang="en-US" sz="1600" i="0">
                <a:solidFill>
                  <a:srgbClr val="0D0D0D"/>
                </a:solidFill>
                <a:effectLst/>
              </a:rPr>
              <a:t>Understand the existing code and business logic. </a:t>
            </a:r>
          </a:p>
          <a:p>
            <a:pPr marL="800100" lvl="1" indent="-342900">
              <a:spcAft>
                <a:spcPts val="600"/>
              </a:spcAft>
              <a:buFont typeface="Arial" panose="020B0604020202020204" pitchFamily="34" charset="0"/>
              <a:buChar char="•"/>
            </a:pPr>
            <a:r>
              <a:rPr lang="en-US" sz="1600">
                <a:solidFill>
                  <a:srgbClr val="0D0D0D"/>
                </a:solidFill>
                <a:highlight>
                  <a:srgbClr val="FFFFFF"/>
                </a:highlight>
              </a:rPr>
              <a:t>Use for s</a:t>
            </a:r>
            <a:r>
              <a:rPr lang="en-US" sz="1600" b="0" i="0">
                <a:solidFill>
                  <a:srgbClr val="0D0D0D"/>
                </a:solidFill>
                <a:effectLst/>
                <a:highlight>
                  <a:srgbClr val="FFFFFF"/>
                </a:highlight>
              </a:rPr>
              <a:t>uggestion </a:t>
            </a:r>
            <a:r>
              <a:rPr lang="en-US" sz="1600">
                <a:solidFill>
                  <a:srgbClr val="0D0D0D"/>
                </a:solidFill>
                <a:highlight>
                  <a:srgbClr val="FFFFFF"/>
                </a:highlight>
              </a:rPr>
              <a:t>for </a:t>
            </a:r>
            <a:r>
              <a:rPr lang="en-US" sz="1600" b="0" i="0">
                <a:solidFill>
                  <a:srgbClr val="0D0D0D"/>
                </a:solidFill>
                <a:effectLst/>
                <a:highlight>
                  <a:srgbClr val="FFFFFF"/>
                </a:highlight>
              </a:rPr>
              <a:t>modern JavaScript or TypeScript snippets that are syntactically similar or functionally equivalen</a:t>
            </a:r>
            <a:r>
              <a:rPr lang="en-US" sz="1600" b="0" i="0">
                <a:solidFill>
                  <a:srgbClr val="0D0D0D"/>
                </a:solidFill>
                <a:effectLst/>
                <a:highlight>
                  <a:srgbClr val="FFFFFF"/>
                </a:highlight>
                <a:latin typeface="Söhne"/>
              </a:rPr>
              <a:t>t</a:t>
            </a:r>
            <a:endParaRPr lang="en-US" sz="1600" i="0">
              <a:solidFill>
                <a:srgbClr val="0D0D0D"/>
              </a:solidFill>
              <a:effectLst/>
            </a:endParaRPr>
          </a:p>
          <a:p>
            <a:pPr marL="342900" indent="-342900" algn="l">
              <a:spcAft>
                <a:spcPts val="600"/>
              </a:spcAft>
              <a:buFont typeface="+mj-lt"/>
              <a:buAutoNum type="arabicPeriod"/>
            </a:pPr>
            <a:r>
              <a:rPr lang="en-US" sz="1600" b="1" i="0">
                <a:solidFill>
                  <a:srgbClr val="0D0D0D"/>
                </a:solidFill>
                <a:effectLst/>
              </a:rPr>
              <a:t> Boilerplate Code Generation</a:t>
            </a:r>
          </a:p>
          <a:p>
            <a:pPr marL="800100" lvl="1" indent="-342900">
              <a:spcAft>
                <a:spcPts val="600"/>
              </a:spcAft>
              <a:buFont typeface="Arial" panose="020B0604020202020204" pitchFamily="34" charset="0"/>
              <a:buChar char="•"/>
            </a:pPr>
            <a:r>
              <a:rPr lang="en-US" sz="1600" i="0">
                <a:solidFill>
                  <a:srgbClr val="0D0D0D"/>
                </a:solidFill>
                <a:effectLst/>
              </a:rPr>
              <a:t>Component Creation: Copilot </a:t>
            </a:r>
            <a:r>
              <a:rPr lang="en-US" sz="1600">
                <a:solidFill>
                  <a:srgbClr val="0D0D0D"/>
                </a:solidFill>
              </a:rPr>
              <a:t>will be leveraged for </a:t>
            </a:r>
            <a:r>
              <a:rPr lang="en-US" sz="1600" i="0">
                <a:solidFill>
                  <a:srgbClr val="0D0D0D"/>
                </a:solidFill>
                <a:effectLst/>
              </a:rPr>
              <a:t>generating the basic structure of Angular components, including lifecycle methods, decorators, and imports.</a:t>
            </a:r>
          </a:p>
          <a:p>
            <a:pPr marL="800100" lvl="1" indent="-342900">
              <a:spcAft>
                <a:spcPts val="600"/>
              </a:spcAft>
              <a:buFont typeface="Arial" panose="020B0604020202020204" pitchFamily="34" charset="0"/>
              <a:buChar char="•"/>
            </a:pPr>
            <a:r>
              <a:rPr lang="en-US" sz="1600" i="0">
                <a:solidFill>
                  <a:srgbClr val="0D0D0D"/>
                </a:solidFill>
                <a:effectLst/>
              </a:rPr>
              <a:t>Service Setup: It will be used for </a:t>
            </a:r>
            <a:r>
              <a:rPr lang="en-US" sz="1600">
                <a:solidFill>
                  <a:srgbClr val="0D0D0D"/>
                </a:solidFill>
              </a:rPr>
              <a:t>c</a:t>
            </a:r>
            <a:r>
              <a:rPr lang="en-US" sz="1600" i="0">
                <a:solidFill>
                  <a:srgbClr val="0D0D0D"/>
                </a:solidFill>
                <a:effectLst/>
              </a:rPr>
              <a:t>reate new Angular services, complete with dependency injections and method stubs that are commonly used within the Angular framework.</a:t>
            </a:r>
          </a:p>
          <a:p>
            <a:pPr marL="342900" indent="-342900" algn="l">
              <a:spcAft>
                <a:spcPts val="600"/>
              </a:spcAft>
              <a:buFont typeface="+mj-lt"/>
              <a:buAutoNum type="arabicPeriod"/>
            </a:pPr>
            <a:r>
              <a:rPr lang="en-US" sz="1600" b="1" i="0">
                <a:solidFill>
                  <a:srgbClr val="0D0D0D"/>
                </a:solidFill>
                <a:effectLst/>
              </a:rPr>
              <a:t> Syntax and Code Snippets</a:t>
            </a:r>
          </a:p>
          <a:p>
            <a:pPr marL="800100" lvl="1" indent="-342900">
              <a:spcAft>
                <a:spcPts val="600"/>
              </a:spcAft>
              <a:buFont typeface="Arial" panose="020B0604020202020204" pitchFamily="34" charset="0"/>
              <a:buChar char="•"/>
            </a:pPr>
            <a:r>
              <a:rPr lang="en-US" sz="1600">
                <a:solidFill>
                  <a:srgbClr val="0D0D0D"/>
                </a:solidFill>
              </a:rPr>
              <a:t>API Migration: When translating the syntax from AngularJS 1.x to Angular 17, Copilot can suggest modern TypeScript syntax that is optimized and compliant with the latest Angular standards.</a:t>
            </a:r>
          </a:p>
          <a:p>
            <a:pPr marL="800100" lvl="1" indent="-342900">
              <a:spcAft>
                <a:spcPts val="600"/>
              </a:spcAft>
              <a:buFont typeface="Arial" panose="020B0604020202020204" pitchFamily="34" charset="0"/>
              <a:buChar char="•"/>
            </a:pPr>
            <a:r>
              <a:rPr lang="en-US" sz="1600">
                <a:solidFill>
                  <a:srgbClr val="0D0D0D"/>
                </a:solidFill>
              </a:rPr>
              <a:t>Reactive Forms: Copilot can be leveraged to provide snippets for setting up reactive forms, including form controls, validators, and groupings, which are an integral part of using Angular 17.</a:t>
            </a:r>
          </a:p>
          <a:p>
            <a:pPr marL="342900" indent="-342900" algn="l">
              <a:spcAft>
                <a:spcPts val="600"/>
              </a:spcAft>
              <a:buFont typeface="+mj-lt"/>
              <a:buAutoNum type="arabicPeriod"/>
            </a:pPr>
            <a:r>
              <a:rPr lang="en-US" sz="1600" b="1" i="0">
                <a:solidFill>
                  <a:srgbClr val="0D0D0D"/>
                </a:solidFill>
                <a:effectLst/>
              </a:rPr>
              <a:t> Routing and State Management</a:t>
            </a:r>
          </a:p>
          <a:p>
            <a:pPr marL="800100" lvl="1" indent="-342900">
              <a:spcAft>
                <a:spcPts val="600"/>
              </a:spcAft>
              <a:buFont typeface="Arial" panose="020B0604020202020204" pitchFamily="34" charset="0"/>
              <a:buChar char="•"/>
            </a:pPr>
            <a:r>
              <a:rPr lang="en-US" sz="1600">
                <a:solidFill>
                  <a:srgbClr val="0D0D0D"/>
                </a:solidFill>
              </a:rPr>
              <a:t>Routing Configuration: Get suggestions for configuring the Angular Router, defining routes, lazy loading modules, and setting up route guards.</a:t>
            </a:r>
          </a:p>
          <a:p>
            <a:pPr marL="800100" lvl="1" indent="-342900">
              <a:spcAft>
                <a:spcPts val="600"/>
              </a:spcAft>
              <a:buFont typeface="Arial" panose="020B0604020202020204" pitchFamily="34" charset="0"/>
              <a:buChar char="•"/>
            </a:pPr>
            <a:r>
              <a:rPr lang="en-US" sz="1600">
                <a:solidFill>
                  <a:srgbClr val="0D0D0D"/>
                </a:solidFill>
              </a:rPr>
              <a:t>NgRx/State Management: Generate draft boilerplate code for NgRx features such as actions, reducers, selectors, and effects, which are crucial for managing state in large applications.</a:t>
            </a:r>
          </a:p>
        </p:txBody>
      </p:sp>
    </p:spTree>
    <p:extLst>
      <p:ext uri="{BB962C8B-B14F-4D97-AF65-F5344CB8AC3E}">
        <p14:creationId xmlns:p14="http://schemas.microsoft.com/office/powerpoint/2010/main" val="37604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15</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Leverage Copilot </a:t>
            </a:r>
            <a:endParaRPr lang="en-IN"/>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83839"/>
            <a:ext cx="11680371" cy="4801314"/>
          </a:xfrm>
          <a:prstGeom prst="rect">
            <a:avLst/>
          </a:prstGeom>
          <a:noFill/>
        </p:spPr>
        <p:txBody>
          <a:bodyPr wrap="square">
            <a:spAutoFit/>
          </a:bodyPr>
          <a:lstStyle/>
          <a:p>
            <a:pPr marL="342900" indent="-342900" algn="l">
              <a:spcAft>
                <a:spcPts val="600"/>
              </a:spcAft>
              <a:buFont typeface="+mj-lt"/>
              <a:buAutoNum type="arabicPeriod" startAt="5"/>
            </a:pPr>
            <a:r>
              <a:rPr lang="en-US" sz="1600" b="1" i="0">
                <a:solidFill>
                  <a:srgbClr val="0D0D0D"/>
                </a:solidFill>
                <a:effectLst/>
              </a:rPr>
              <a:t> Testing</a:t>
            </a:r>
          </a:p>
          <a:p>
            <a:pPr marL="800100" lvl="1" indent="-342900">
              <a:spcAft>
                <a:spcPts val="600"/>
              </a:spcAft>
              <a:buFont typeface="Arial" panose="020B0604020202020204" pitchFamily="34" charset="0"/>
              <a:buChar char="•"/>
            </a:pPr>
            <a:r>
              <a:rPr lang="en-US" sz="1600">
                <a:solidFill>
                  <a:srgbClr val="0D0D0D"/>
                </a:solidFill>
              </a:rPr>
              <a:t>Unit Tests: Generate unit test cases for components and services using Jasmine and Karma. Copilot can suggest tests that cover expected functionalities, event handling, and service interactions.</a:t>
            </a:r>
          </a:p>
          <a:p>
            <a:pPr marL="342900" indent="-342900" algn="l">
              <a:spcAft>
                <a:spcPts val="600"/>
              </a:spcAft>
              <a:buFont typeface="+mj-lt"/>
              <a:buAutoNum type="arabicPeriod" startAt="5"/>
            </a:pPr>
            <a:r>
              <a:rPr lang="en-US" sz="1600" b="1" i="0">
                <a:solidFill>
                  <a:srgbClr val="0D0D0D"/>
                </a:solidFill>
                <a:effectLst/>
              </a:rPr>
              <a:t>Optimization Suggestions</a:t>
            </a:r>
          </a:p>
          <a:p>
            <a:pPr marL="800100" lvl="1" indent="-342900">
              <a:spcAft>
                <a:spcPts val="600"/>
              </a:spcAft>
              <a:buFont typeface="Arial" panose="020B0604020202020204" pitchFamily="34" charset="0"/>
              <a:buChar char="•"/>
            </a:pPr>
            <a:r>
              <a:rPr lang="en-US" sz="1600" i="0">
                <a:solidFill>
                  <a:srgbClr val="0D0D0D"/>
                </a:solidFill>
                <a:effectLst/>
              </a:rPr>
              <a:t>Performance Improvements: Offer coding patterns and practices that enhance performance, such as trackBy functions in lists or using pure pipes.</a:t>
            </a:r>
          </a:p>
          <a:p>
            <a:pPr marL="800100" lvl="1" indent="-342900">
              <a:spcAft>
                <a:spcPts val="600"/>
              </a:spcAft>
              <a:buFont typeface="Arial" panose="020B0604020202020204" pitchFamily="34" charset="0"/>
              <a:buChar char="•"/>
            </a:pPr>
            <a:r>
              <a:rPr lang="en-US" sz="1600" i="0">
                <a:solidFill>
                  <a:srgbClr val="0D0D0D"/>
                </a:solidFill>
                <a:effectLst/>
              </a:rPr>
              <a:t>Best Practices: Suggest best practices for Angular development, ensuring the code is efficient, clean, and maintainable.</a:t>
            </a:r>
          </a:p>
          <a:p>
            <a:pPr marL="342900" indent="-342900" algn="l">
              <a:spcAft>
                <a:spcPts val="600"/>
              </a:spcAft>
              <a:buFont typeface="+mj-lt"/>
              <a:buAutoNum type="arabicPeriod" startAt="5"/>
            </a:pPr>
            <a:r>
              <a:rPr lang="en-US" sz="1600" b="1" i="0">
                <a:solidFill>
                  <a:srgbClr val="0D0D0D"/>
                </a:solidFill>
                <a:effectLst/>
              </a:rPr>
              <a:t>Error Handling and Debugging</a:t>
            </a:r>
          </a:p>
          <a:p>
            <a:pPr marL="800100" lvl="1" indent="-342900">
              <a:spcAft>
                <a:spcPts val="600"/>
              </a:spcAft>
              <a:buFont typeface="Arial" panose="020B0604020202020204" pitchFamily="34" charset="0"/>
              <a:buChar char="•"/>
            </a:pPr>
            <a:r>
              <a:rPr lang="en-US" sz="1600">
                <a:solidFill>
                  <a:srgbClr val="0D0D0D"/>
                </a:solidFill>
              </a:rPr>
              <a:t>Common Errors: Provide quick fixes and suggestions for resolving common errors that may arise during the migration process.</a:t>
            </a:r>
          </a:p>
          <a:p>
            <a:pPr marL="800100" lvl="1" indent="-342900">
              <a:spcAft>
                <a:spcPts val="600"/>
              </a:spcAft>
              <a:buFont typeface="Arial" panose="020B0604020202020204" pitchFamily="34" charset="0"/>
              <a:buChar char="•"/>
            </a:pPr>
            <a:r>
              <a:rPr lang="en-US" sz="1600">
                <a:solidFill>
                  <a:srgbClr val="0D0D0D"/>
                </a:solidFill>
              </a:rPr>
              <a:t>Code Refactoring: Suggest improvements and refactoring opportunities in the code to align with Angular 17’s architecture and design patterns.</a:t>
            </a:r>
          </a:p>
          <a:p>
            <a:pPr marL="342900" indent="-342900" algn="l">
              <a:spcAft>
                <a:spcPts val="600"/>
              </a:spcAft>
              <a:buFont typeface="+mj-lt"/>
              <a:buAutoNum type="arabicPeriod" startAt="5"/>
            </a:pPr>
            <a:r>
              <a:rPr lang="en-US" sz="1600" b="1" i="0">
                <a:solidFill>
                  <a:srgbClr val="0D0D0D"/>
                </a:solidFill>
                <a:effectLst/>
              </a:rPr>
              <a:t>Documentation</a:t>
            </a:r>
          </a:p>
          <a:p>
            <a:pPr marL="800100" lvl="1" indent="-342900">
              <a:spcAft>
                <a:spcPts val="600"/>
              </a:spcAft>
              <a:buFont typeface="Arial" panose="020B0604020202020204" pitchFamily="34" charset="0"/>
              <a:buChar char="•"/>
            </a:pPr>
            <a:r>
              <a:rPr lang="en-US" sz="1600">
                <a:solidFill>
                  <a:srgbClr val="0D0D0D"/>
                </a:solidFill>
              </a:rPr>
              <a:t>Inline Documentation: Generate comments and documentation for complex code blocks to improve code readability and maintainability.</a:t>
            </a:r>
          </a:p>
          <a:p>
            <a:pPr algn="l">
              <a:spcAft>
                <a:spcPts val="600"/>
              </a:spcAft>
            </a:pPr>
            <a:endParaRPr lang="en-US" sz="1600" i="0">
              <a:solidFill>
                <a:srgbClr val="0D0D0D"/>
              </a:solidFill>
              <a:effectLst/>
            </a:endParaRPr>
          </a:p>
        </p:txBody>
      </p:sp>
    </p:spTree>
    <p:extLst>
      <p:ext uri="{BB962C8B-B14F-4D97-AF65-F5344CB8AC3E}">
        <p14:creationId xmlns:p14="http://schemas.microsoft.com/office/powerpoint/2010/main" val="354916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16</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Technical Stack</a:t>
            </a:r>
            <a:endParaRPr lang="en-IN"/>
          </a:p>
        </p:txBody>
      </p:sp>
      <p:graphicFrame>
        <p:nvGraphicFramePr>
          <p:cNvPr id="5" name="Table 4">
            <a:extLst>
              <a:ext uri="{FF2B5EF4-FFF2-40B4-BE49-F238E27FC236}">
                <a16:creationId xmlns:a16="http://schemas.microsoft.com/office/drawing/2014/main" id="{6E9AEE56-B7D5-4CDD-BEEF-97701C41545A}"/>
              </a:ext>
            </a:extLst>
          </p:cNvPr>
          <p:cNvGraphicFramePr>
            <a:graphicFrameLocks noGrp="1"/>
          </p:cNvGraphicFramePr>
          <p:nvPr>
            <p:extLst>
              <p:ext uri="{D42A27DB-BD31-4B8C-83A1-F6EECF244321}">
                <p14:modId xmlns:p14="http://schemas.microsoft.com/office/powerpoint/2010/main" val="1022284395"/>
              </p:ext>
            </p:extLst>
          </p:nvPr>
        </p:nvGraphicFramePr>
        <p:xfrm>
          <a:off x="1051559" y="1368809"/>
          <a:ext cx="9199984" cy="4964500"/>
        </p:xfrm>
        <a:graphic>
          <a:graphicData uri="http://schemas.openxmlformats.org/drawingml/2006/table">
            <a:tbl>
              <a:tblPr firstRow="1" bandRow="1">
                <a:tableStyleId>{21E4AEA4-8DFA-4A89-87EB-49C32662AFE0}</a:tableStyleId>
              </a:tblPr>
              <a:tblGrid>
                <a:gridCol w="3016898">
                  <a:extLst>
                    <a:ext uri="{9D8B030D-6E8A-4147-A177-3AD203B41FA5}">
                      <a16:colId xmlns:a16="http://schemas.microsoft.com/office/drawing/2014/main" val="117639700"/>
                    </a:ext>
                  </a:extLst>
                </a:gridCol>
                <a:gridCol w="6183086">
                  <a:extLst>
                    <a:ext uri="{9D8B030D-6E8A-4147-A177-3AD203B41FA5}">
                      <a16:colId xmlns:a16="http://schemas.microsoft.com/office/drawing/2014/main" val="3356017563"/>
                    </a:ext>
                  </a:extLst>
                </a:gridCol>
              </a:tblGrid>
              <a:tr h="668589">
                <a:tc>
                  <a:txBody>
                    <a:bodyPr/>
                    <a:lstStyle/>
                    <a:p>
                      <a:pPr marL="0" indent="0" algn="ctr">
                        <a:spcBef>
                          <a:spcPts val="600"/>
                        </a:spcBef>
                        <a:buFont typeface="Arial" panose="020B0604020202020204" pitchFamily="34" charset="0"/>
                        <a:buNone/>
                      </a:pPr>
                      <a:r>
                        <a:rPr lang="en-US" sz="1600">
                          <a:cs typeface="Segoe UI"/>
                        </a:rPr>
                        <a:t>Function</a:t>
                      </a:r>
                    </a:p>
                  </a:txBody>
                  <a:tcPr anchor="ctr"/>
                </a:tc>
                <a:tc>
                  <a:txBody>
                    <a:bodyPr/>
                    <a:lstStyle/>
                    <a:p>
                      <a:pPr marL="0" indent="0" algn="ctr">
                        <a:spcBef>
                          <a:spcPts val="600"/>
                        </a:spcBef>
                        <a:buFont typeface="Arial" panose="020B0604020202020204" pitchFamily="34" charset="0"/>
                        <a:buNone/>
                      </a:pPr>
                      <a:r>
                        <a:rPr lang="en-US" sz="1600">
                          <a:cs typeface="Segoe UI"/>
                        </a:rPr>
                        <a:t>Language / Framework / Tool</a:t>
                      </a:r>
                    </a:p>
                  </a:txBody>
                  <a:tcPr anchor="ctr"/>
                </a:tc>
                <a:extLst>
                  <a:ext uri="{0D108BD9-81ED-4DB2-BD59-A6C34878D82A}">
                    <a16:rowId xmlns:a16="http://schemas.microsoft.com/office/drawing/2014/main" val="892512345"/>
                  </a:ext>
                </a:extLst>
              </a:tr>
              <a:tr h="607831">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Framework</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Angular 17</a:t>
                      </a:r>
                    </a:p>
                  </a:txBody>
                  <a:tcPr marL="68580" marR="68580" marT="0" marB="0" anchor="ctr"/>
                </a:tc>
                <a:extLst>
                  <a:ext uri="{0D108BD9-81ED-4DB2-BD59-A6C34878D82A}">
                    <a16:rowId xmlns:a16="http://schemas.microsoft.com/office/drawing/2014/main" val="1369631538"/>
                  </a:ext>
                </a:extLst>
              </a:tr>
              <a:tr h="50074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Language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TypeScript</a:t>
                      </a:r>
                    </a:p>
                  </a:txBody>
                  <a:tcPr marL="68580" marR="68580" marT="0" marB="0" anchor="ctr"/>
                </a:tc>
                <a:extLst>
                  <a:ext uri="{0D108BD9-81ED-4DB2-BD59-A6C34878D82A}">
                    <a16:rowId xmlns:a16="http://schemas.microsoft.com/office/drawing/2014/main" val="1542330794"/>
                  </a:ext>
                </a:extLst>
              </a:tr>
              <a:tr h="50074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Unit Testing</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Jasmine, Karma</a:t>
                      </a:r>
                    </a:p>
                  </a:txBody>
                  <a:tcPr marL="68580" marR="68580" marT="0" marB="0" anchor="ctr"/>
                </a:tc>
                <a:extLst>
                  <a:ext uri="{0D108BD9-81ED-4DB2-BD59-A6C34878D82A}">
                    <a16:rowId xmlns:a16="http://schemas.microsoft.com/office/drawing/2014/main" val="2040695929"/>
                  </a:ext>
                </a:extLst>
              </a:tr>
              <a:tr h="536848">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Styling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Tailwind CSS</a:t>
                      </a:r>
                    </a:p>
                  </a:txBody>
                  <a:tcPr marL="68580" marR="68580" marT="0" marB="0" anchor="ctr"/>
                </a:tc>
                <a:extLst>
                  <a:ext uri="{0D108BD9-81ED-4DB2-BD59-A6C34878D82A}">
                    <a16:rowId xmlns:a16="http://schemas.microsoft.com/office/drawing/2014/main" val="3712062827"/>
                  </a:ext>
                </a:extLst>
              </a:tr>
              <a:tr h="520376">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Component Library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Ascend </a:t>
                      </a:r>
                      <a:r>
                        <a:rPr lang="en-US" sz="1600" b="0" i="0">
                          <a:solidFill>
                            <a:srgbClr val="000000"/>
                          </a:solidFill>
                          <a:effectLst/>
                        </a:rPr>
                        <a:t>Learning </a:t>
                      </a:r>
                      <a:r>
                        <a:rPr lang="en-US" sz="1600">
                          <a:effectLst/>
                          <a:latin typeface="+mn-lt"/>
                          <a:ea typeface="Times New Roman" panose="02020603050405020304" pitchFamily="18" charset="0"/>
                          <a:cs typeface="Times New Roman" panose="02020603050405020304" pitchFamily="18" charset="0"/>
                        </a:rPr>
                        <a:t>Fasttrack</a:t>
                      </a:r>
                    </a:p>
                  </a:txBody>
                  <a:tcPr marL="68580" marR="68580" marT="0" marB="0" anchor="ctr"/>
                </a:tc>
                <a:extLst>
                  <a:ext uri="{0D108BD9-81ED-4DB2-BD59-A6C34878D82A}">
                    <a16:rowId xmlns:a16="http://schemas.microsoft.com/office/drawing/2014/main" val="3117653849"/>
                  </a:ext>
                </a:extLst>
              </a:tr>
              <a:tr h="4806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effectLst/>
                        <a:latin typeface="+mn-lt"/>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IDE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Visual Studio and VS Code</a:t>
                      </a:r>
                    </a:p>
                  </a:txBody>
                  <a:tcPr marL="68580" marR="68580" marT="0" marB="0" anchor="ctr"/>
                </a:tc>
                <a:extLst>
                  <a:ext uri="{0D108BD9-81ED-4DB2-BD59-A6C34878D82A}">
                    <a16:rowId xmlns:a16="http://schemas.microsoft.com/office/drawing/2014/main" val="3317487755"/>
                  </a:ext>
                </a:extLst>
              </a:tr>
              <a:tr h="410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AI tool</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GitHub Copilot </a:t>
                      </a:r>
                    </a:p>
                  </a:txBody>
                  <a:tcPr marL="68580" marR="68580" marT="0" marB="0" anchor="ctr"/>
                </a:tc>
                <a:extLst>
                  <a:ext uri="{0D108BD9-81ED-4DB2-BD59-A6C34878D82A}">
                    <a16:rowId xmlns:a16="http://schemas.microsoft.com/office/drawing/2014/main" val="1160256938"/>
                  </a:ext>
                </a:extLst>
              </a:tr>
              <a:tr h="369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Testing</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262626"/>
                          </a:solidFill>
                          <a:cs typeface="Arial"/>
                        </a:rPr>
                        <a:t>Selenium JAVA Framework for Automation, JAWS, NVDA, Code Sniffer for A11Y.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74466991"/>
                  </a:ext>
                </a:extLst>
              </a:tr>
            </a:tbl>
          </a:graphicData>
        </a:graphic>
      </p:graphicFrame>
    </p:spTree>
    <p:extLst>
      <p:ext uri="{BB962C8B-B14F-4D97-AF65-F5344CB8AC3E}">
        <p14:creationId xmlns:p14="http://schemas.microsoft.com/office/powerpoint/2010/main" val="4775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17</a:t>
            </a:fld>
            <a:endParaRPr lang="en-US"/>
          </a:p>
        </p:txBody>
      </p:sp>
      <p:sp>
        <p:nvSpPr>
          <p:cNvPr id="4" name="Content Placeholder 6">
            <a:extLst>
              <a:ext uri="{FF2B5EF4-FFF2-40B4-BE49-F238E27FC236}">
                <a16:creationId xmlns:a16="http://schemas.microsoft.com/office/drawing/2014/main" id="{7C93C663-2A9C-9F15-D556-16AA66002337}"/>
              </a:ext>
            </a:extLst>
          </p:cNvPr>
          <p:cNvSpPr txBox="1">
            <a:spLocks/>
          </p:cNvSpPr>
          <p:nvPr/>
        </p:nvSpPr>
        <p:spPr>
          <a:xfrm>
            <a:off x="225777" y="1159599"/>
            <a:ext cx="11716506" cy="545528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hangingPunct="0">
              <a:spcBef>
                <a:spcPts val="0"/>
              </a:spcBef>
              <a:spcAft>
                <a:spcPts val="0"/>
              </a:spcAft>
              <a:buFontTx/>
              <a:buNone/>
            </a:pPr>
            <a:endParaRPr lang="en-US" sz="1600" i="1">
              <a:solidFill>
                <a:srgbClr val="000000"/>
              </a:solidFill>
              <a:ea typeface="Segoe UI"/>
              <a:cs typeface="Segoe UI"/>
              <a:sym typeface="Segoe UI"/>
            </a:endParaRPr>
          </a:p>
          <a:p>
            <a:pPr hangingPunct="0">
              <a:spcBef>
                <a:spcPts val="0"/>
              </a:spcBef>
              <a:spcAft>
                <a:spcPts val="0"/>
              </a:spcAft>
            </a:pPr>
            <a:endParaRPr lang="en-US" sz="1600" i="1">
              <a:solidFill>
                <a:srgbClr val="000000"/>
              </a:solidFill>
              <a:ea typeface="Segoe UI"/>
              <a:cs typeface="Segoe UI"/>
              <a:sym typeface="Segoe UI"/>
            </a:endParaRPr>
          </a:p>
          <a:p>
            <a:pPr marL="0" indent="0" hangingPunct="0">
              <a:spcBef>
                <a:spcPts val="0"/>
              </a:spcBef>
              <a:spcAft>
                <a:spcPts val="0"/>
              </a:spcAft>
              <a:buFontTx/>
              <a:buNone/>
            </a:pPr>
            <a:endParaRPr lang="en-US" sz="1600" i="1">
              <a:solidFill>
                <a:srgbClr val="000000"/>
              </a:solidFill>
              <a:ea typeface="Segoe UI"/>
              <a:cs typeface="Segoe UI"/>
              <a:sym typeface="Segoe UI"/>
            </a:endParaRPr>
          </a:p>
          <a:p>
            <a:pPr marL="0" indent="0" hangingPunct="0">
              <a:spcBef>
                <a:spcPts val="0"/>
              </a:spcBef>
              <a:spcAft>
                <a:spcPts val="0"/>
              </a:spcAft>
              <a:buFontTx/>
              <a:buNone/>
            </a:pPr>
            <a:endParaRPr lang="en-US" sz="1600">
              <a:solidFill>
                <a:srgbClr val="000000"/>
              </a:solidFill>
              <a:ea typeface="Segoe UI"/>
              <a:cs typeface="Segoe UI"/>
              <a:sym typeface="Segoe UI"/>
            </a:endParaRPr>
          </a:p>
          <a:p>
            <a:pPr marL="0" indent="0" hangingPunct="0">
              <a:spcBef>
                <a:spcPts val="0"/>
              </a:spcBef>
              <a:spcAft>
                <a:spcPts val="0"/>
              </a:spcAft>
              <a:buFontTx/>
              <a:buNone/>
            </a:pPr>
            <a:endParaRPr lang="en-US" sz="1600">
              <a:solidFill>
                <a:srgbClr val="000000"/>
              </a:solidFill>
              <a:ea typeface="Segoe UI"/>
              <a:cs typeface="Segoe UI"/>
              <a:sym typeface="Segoe UI"/>
            </a:endParaRPr>
          </a:p>
        </p:txBody>
      </p:sp>
      <p:sp>
        <p:nvSpPr>
          <p:cNvPr id="9" name="Text Placeholder 1">
            <a:extLst>
              <a:ext uri="{FF2B5EF4-FFF2-40B4-BE49-F238E27FC236}">
                <a16:creationId xmlns:a16="http://schemas.microsoft.com/office/drawing/2014/main" id="{DC5A2E81-0E6E-13FE-A54E-26ADF7B1D2BD}"/>
              </a:ext>
            </a:extLst>
          </p:cNvPr>
          <p:cNvSpPr txBox="1">
            <a:spLocks/>
          </p:cNvSpPr>
          <p:nvPr/>
        </p:nvSpPr>
        <p:spPr>
          <a:xfrm>
            <a:off x="228600" y="164592"/>
            <a:ext cx="9753599" cy="93345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spcAft>
                <a:spcPts val="40"/>
              </a:spcAft>
              <a:buFont typeface="Arial" panose="020B0604020202020204" pitchFamily="34" charset="0"/>
              <a:buNone/>
              <a:defRPr sz="3200" kern="1200" baseline="0">
                <a:gradFill>
                  <a:gsLst>
                    <a:gs pos="0">
                      <a:srgbClr val="3DB44A"/>
                    </a:gs>
                    <a:gs pos="33000">
                      <a:srgbClr val="3DB44A"/>
                    </a:gs>
                    <a:gs pos="100000">
                      <a:srgbClr val="29B9CD"/>
                    </a:gs>
                  </a:gsLst>
                  <a:lin ang="2700000" scaled="1"/>
                </a:gradFill>
                <a:latin typeface="+mj-lt"/>
                <a:ea typeface="+mn-ea"/>
                <a:cs typeface="Segoe UI Light" panose="020B0502040204020203" pitchFamily="34" charset="0"/>
              </a:defRPr>
            </a:lvl1pPr>
            <a:lvl2pPr marL="457200" indent="0" algn="l" defTabSz="914400" rtl="0" eaLnBrk="1" latinLnBrk="0" hangingPunct="1">
              <a:lnSpc>
                <a:spcPct val="100000"/>
              </a:lnSpc>
              <a:spcBef>
                <a:spcPts val="500"/>
              </a:spcBef>
              <a:spcAft>
                <a:spcPts val="40"/>
              </a:spcAft>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100000"/>
              </a:lnSpc>
              <a:spcBef>
                <a:spcPts val="500"/>
              </a:spcBef>
              <a:spcAft>
                <a:spcPts val="40"/>
              </a:spcAft>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Assumptions</a:t>
            </a:r>
            <a:endParaRPr lang="en-IN"/>
          </a:p>
        </p:txBody>
      </p:sp>
      <p:sp>
        <p:nvSpPr>
          <p:cNvPr id="2" name="TextBox 1">
            <a:extLst>
              <a:ext uri="{FF2B5EF4-FFF2-40B4-BE49-F238E27FC236}">
                <a16:creationId xmlns:a16="http://schemas.microsoft.com/office/drawing/2014/main" id="{9FCAD915-6CD9-2371-2C52-5E4DD36C17A0}"/>
              </a:ext>
            </a:extLst>
          </p:cNvPr>
          <p:cNvSpPr txBox="1"/>
          <p:nvPr/>
        </p:nvSpPr>
        <p:spPr>
          <a:xfrm>
            <a:off x="285852" y="1463691"/>
            <a:ext cx="11680371" cy="3385542"/>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Work with Happiest minds application team for application &amp; </a:t>
            </a:r>
            <a:r>
              <a:rPr lang="en-US" sz="1600">
                <a:effectLst/>
                <a:latin typeface="+mn-lt"/>
                <a:ea typeface="Yu Gothic Light" panose="020B0300000000000000" pitchFamily="34" charset="-128"/>
                <a:cs typeface="Times New Roman" panose="02020603050405020304" pitchFamily="18" charset="0"/>
              </a:rPr>
              <a:t>codebase walkthrough, 3</a:t>
            </a:r>
            <a:r>
              <a:rPr lang="en-US" sz="1600" baseline="30000">
                <a:effectLst/>
                <a:latin typeface="+mn-lt"/>
                <a:ea typeface="Yu Gothic Light" panose="020B0300000000000000" pitchFamily="34" charset="-128"/>
                <a:cs typeface="Times New Roman" panose="02020603050405020304" pitchFamily="18" charset="0"/>
              </a:rPr>
              <a:t>rd</a:t>
            </a:r>
            <a:r>
              <a:rPr lang="en-US" sz="1600">
                <a:effectLst/>
                <a:latin typeface="+mn-lt"/>
                <a:ea typeface="Yu Gothic Light" panose="020B0300000000000000" pitchFamily="34" charset="-128"/>
                <a:cs typeface="Times New Roman" panose="02020603050405020304" pitchFamily="18" charset="0"/>
              </a:rPr>
              <a:t> party component &amp; library dependency identification and clarifications</a:t>
            </a:r>
            <a:endParaRPr lang="en-US" sz="1600">
              <a:ea typeface="Yu Gothic Light" panose="020B0300000000000000" pitchFamily="34" charset="-128"/>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Work with Happiest minds DevOps engineers to define the Git Branching and Deployment strategy</a:t>
            </a: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Existing application QE team would be responsible for complete regression testing of the upgraded application</a:t>
            </a: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Existing LnP team will own the load and performance testing. The new team will fix the observations identified during testing</a:t>
            </a:r>
          </a:p>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Changes or fixes in the existing APIs will be taken care </a:t>
            </a:r>
            <a:r>
              <a:rPr lang="en-US" sz="1600" kern="1200">
                <a:solidFill>
                  <a:schemeClr val="dk1"/>
                </a:solidFill>
                <a:effectLst/>
                <a:latin typeface="+mn-lt"/>
                <a:ea typeface="Yu Gothic Light" panose="020B0300000000000000" pitchFamily="34" charset="-128"/>
                <a:cs typeface="Times New Roman" panose="02020603050405020304" pitchFamily="18" charset="0"/>
              </a:rPr>
              <a:t>by existing application team</a:t>
            </a:r>
            <a:endParaRPr lang="en-US" sz="1600">
              <a:solidFill>
                <a:schemeClr val="dk1"/>
              </a:solidFill>
              <a:ea typeface="Yu Gothic Light" panose="020B0300000000000000" pitchFamily="34" charset="-128"/>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The migration team will be using Ascend Learning provided GitHub Copilot license</a:t>
            </a:r>
          </a:p>
          <a:p>
            <a:pPr algn="l">
              <a:spcAft>
                <a:spcPts val="600"/>
              </a:spcAft>
            </a:pPr>
            <a:endParaRPr lang="en-US" sz="1600" i="0">
              <a:solidFill>
                <a:srgbClr val="0D0D0D"/>
              </a:solidFill>
              <a:effectLst/>
            </a:endParaRPr>
          </a:p>
        </p:txBody>
      </p:sp>
    </p:spTree>
    <p:extLst>
      <p:ext uri="{BB962C8B-B14F-4D97-AF65-F5344CB8AC3E}">
        <p14:creationId xmlns:p14="http://schemas.microsoft.com/office/powerpoint/2010/main" val="12926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DB9FE-A5A1-6ADF-54E2-0A9083AB9B83}"/>
              </a:ext>
            </a:extLst>
          </p:cNvPr>
          <p:cNvSpPr>
            <a:spLocks noGrp="1"/>
          </p:cNvSpPr>
          <p:nvPr>
            <p:ph type="body" sz="quarter" idx="15"/>
          </p:nvPr>
        </p:nvSpPr>
        <p:spPr/>
        <p:txBody>
          <a:bodyPr/>
          <a:lstStyle/>
          <a:p>
            <a:r>
              <a:rPr lang="en-US"/>
              <a:t>Dependencies</a:t>
            </a:r>
          </a:p>
        </p:txBody>
      </p:sp>
      <p:sp>
        <p:nvSpPr>
          <p:cNvPr id="3" name="Slide Number Placeholder 2">
            <a:extLst>
              <a:ext uri="{FF2B5EF4-FFF2-40B4-BE49-F238E27FC236}">
                <a16:creationId xmlns:a16="http://schemas.microsoft.com/office/drawing/2014/main" id="{65102EB1-2B79-2E64-C5A9-B149E1947751}"/>
              </a:ext>
            </a:extLst>
          </p:cNvPr>
          <p:cNvSpPr>
            <a:spLocks noGrp="1"/>
          </p:cNvSpPr>
          <p:nvPr>
            <p:ph type="sldNum" sz="quarter" idx="21"/>
          </p:nvPr>
        </p:nvSpPr>
        <p:spPr/>
        <p:txBody>
          <a:bodyPr/>
          <a:lstStyle/>
          <a:p>
            <a:fld id="{2ADF02F0-7A45-4BFB-A264-947079AA91A4}" type="slidenum">
              <a:rPr lang="en-US" smtClean="0"/>
              <a:t>18</a:t>
            </a:fld>
            <a:endParaRPr lang="en-US"/>
          </a:p>
        </p:txBody>
      </p:sp>
      <p:graphicFrame>
        <p:nvGraphicFramePr>
          <p:cNvPr id="12" name="Table 4">
            <a:extLst>
              <a:ext uri="{FF2B5EF4-FFF2-40B4-BE49-F238E27FC236}">
                <a16:creationId xmlns:a16="http://schemas.microsoft.com/office/drawing/2014/main" id="{D00EAC66-23AE-677A-21B3-2831220DBE54}"/>
              </a:ext>
            </a:extLst>
          </p:cNvPr>
          <p:cNvGraphicFramePr>
            <a:graphicFrameLocks noGrp="1"/>
          </p:cNvGraphicFramePr>
          <p:nvPr>
            <p:extLst>
              <p:ext uri="{D42A27DB-BD31-4B8C-83A1-F6EECF244321}">
                <p14:modId xmlns:p14="http://schemas.microsoft.com/office/powerpoint/2010/main" val="831023688"/>
              </p:ext>
            </p:extLst>
          </p:nvPr>
        </p:nvGraphicFramePr>
        <p:xfrm>
          <a:off x="613228" y="1238487"/>
          <a:ext cx="9973492" cy="5151733"/>
        </p:xfrm>
        <a:graphic>
          <a:graphicData uri="http://schemas.openxmlformats.org/drawingml/2006/table">
            <a:tbl>
              <a:tblPr firstRow="1" bandRow="1">
                <a:tableStyleId>{21E4AEA4-8DFA-4A89-87EB-49C32662AFE0}</a:tableStyleId>
              </a:tblPr>
              <a:tblGrid>
                <a:gridCol w="6612737">
                  <a:extLst>
                    <a:ext uri="{9D8B030D-6E8A-4147-A177-3AD203B41FA5}">
                      <a16:colId xmlns:a16="http://schemas.microsoft.com/office/drawing/2014/main" val="117639700"/>
                    </a:ext>
                  </a:extLst>
                </a:gridCol>
                <a:gridCol w="3360755">
                  <a:extLst>
                    <a:ext uri="{9D8B030D-6E8A-4147-A177-3AD203B41FA5}">
                      <a16:colId xmlns:a16="http://schemas.microsoft.com/office/drawing/2014/main" val="4278680476"/>
                    </a:ext>
                  </a:extLst>
                </a:gridCol>
              </a:tblGrid>
              <a:tr h="345262">
                <a:tc>
                  <a:txBody>
                    <a:bodyPr/>
                    <a:lstStyle/>
                    <a:p>
                      <a:pPr marL="0" indent="0" algn="ctr">
                        <a:spcBef>
                          <a:spcPts val="600"/>
                        </a:spcBef>
                        <a:buFont typeface="Arial" panose="020B0604020202020204" pitchFamily="34" charset="0"/>
                        <a:buNone/>
                      </a:pPr>
                      <a:r>
                        <a:rPr lang="en-US" sz="1600">
                          <a:cs typeface="Segoe UI"/>
                        </a:rPr>
                        <a:t>Dependency on </a:t>
                      </a:r>
                      <a:r>
                        <a:rPr lang="en-US" sz="1600" b="1" kern="1200">
                          <a:solidFill>
                            <a:schemeClr val="lt1"/>
                          </a:solidFill>
                          <a:latin typeface="+mn-lt"/>
                          <a:ea typeface="+mn-ea"/>
                          <a:cs typeface="Segoe UI"/>
                        </a:rPr>
                        <a:t>Ascend Learning</a:t>
                      </a:r>
                    </a:p>
                  </a:txBody>
                  <a:tcPr anchor="ctr"/>
                </a:tc>
                <a:tc>
                  <a:txBody>
                    <a:bodyPr/>
                    <a:lstStyle/>
                    <a:p>
                      <a:pPr marL="0" indent="0" algn="ctr">
                        <a:spcBef>
                          <a:spcPts val="600"/>
                        </a:spcBef>
                        <a:buFont typeface="Arial" panose="020B0604020202020204" pitchFamily="34" charset="0"/>
                        <a:buNone/>
                      </a:pPr>
                      <a:r>
                        <a:rPr lang="en-US" sz="1600" b="1" kern="1200">
                          <a:solidFill>
                            <a:schemeClr val="lt1"/>
                          </a:solidFill>
                          <a:latin typeface="+mn-lt"/>
                          <a:ea typeface="+mn-ea"/>
                          <a:cs typeface="Segoe UI"/>
                        </a:rPr>
                        <a:t>To be available by</a:t>
                      </a:r>
                    </a:p>
                  </a:txBody>
                  <a:tcPr anchor="ctr"/>
                </a:tc>
                <a:extLst>
                  <a:ext uri="{0D108BD9-81ED-4DB2-BD59-A6C34878D82A}">
                    <a16:rowId xmlns:a16="http://schemas.microsoft.com/office/drawing/2014/main" val="892512345"/>
                  </a:ext>
                </a:extLst>
              </a:tr>
              <a:tr h="337957">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Product owner for any clarification</a:t>
                      </a:r>
                    </a:p>
                  </a:txBody>
                  <a:tcPr marL="68580" marR="68580" marT="0" marB="0" anchor="ctr"/>
                </a:tc>
                <a:tc>
                  <a:txBody>
                    <a:bodyPr/>
                    <a:lstStyle/>
                    <a:p>
                      <a:pPr marL="0" marR="0" algn="ctr">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712062827"/>
                  </a:ext>
                </a:extLst>
              </a:tr>
              <a:tr h="3621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Provide UX or visual specification for the new Angular application</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1445785803"/>
                  </a:ext>
                </a:extLst>
              </a:tr>
              <a:tr h="26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Dev &amp; Test environment for API integration and testing.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676202787"/>
                  </a:ext>
                </a:extLst>
              </a:tr>
              <a:tr h="367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effectLst/>
                          <a:latin typeface="+mn-lt"/>
                          <a:ea typeface="Calibri" panose="020F0502020204030204" pitchFamily="34" charset="0"/>
                          <a:cs typeface="Times New Roman" panose="02020603050405020304" pitchFamily="18" charset="0"/>
                        </a:rPr>
                        <a:t>Review the upgrade plan, branching strategy, testing approach </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820726712"/>
                  </a:ext>
                </a:extLst>
              </a:tr>
              <a:tr h="6714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Existing application team will inform the migration team about any fixes or enhancements planned so that it can be incorporated in new application</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During the project</a:t>
                      </a:r>
                    </a:p>
                  </a:txBody>
                  <a:tcPr marL="68580" marR="68580" marT="0" marB="0" anchor="ctr"/>
                </a:tc>
                <a:extLst>
                  <a:ext uri="{0D108BD9-81ED-4DB2-BD59-A6C34878D82A}">
                    <a16:rowId xmlns:a16="http://schemas.microsoft.com/office/drawing/2014/main" val="3941729029"/>
                  </a:ext>
                </a:extLst>
              </a:tr>
              <a:tr h="223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Calibri" panose="020F0502020204030204" pitchFamily="34" charset="0"/>
                        </a:rPr>
                        <a:t>Git Repo, CI/CD Pipeline, JIRA and Testing devices (Tablet)</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436584314"/>
                  </a:ext>
                </a:extLst>
              </a:tr>
              <a:tr h="6714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Availability of application team for code walkthrough, testing team for regression testing, DevOps for CI/CD pipeline and LNP for performance testing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During the project</a:t>
                      </a:r>
                    </a:p>
                  </a:txBody>
                  <a:tcPr marL="68580" marR="68580" marT="0" marB="0" anchor="ctr"/>
                </a:tc>
                <a:extLst>
                  <a:ext uri="{0D108BD9-81ED-4DB2-BD59-A6C34878D82A}">
                    <a16:rowId xmlns:a16="http://schemas.microsoft.com/office/drawing/2014/main" val="2514369875"/>
                  </a:ext>
                </a:extLst>
              </a:tr>
              <a:tr h="33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Availability of product team for UAT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UAT </a:t>
                      </a:r>
                    </a:p>
                  </a:txBody>
                  <a:tcPr marL="68580" marR="68580" marT="0" marB="0" anchor="ctr"/>
                </a:tc>
                <a:extLst>
                  <a:ext uri="{0D108BD9-81ED-4DB2-BD59-A6C34878D82A}">
                    <a16:rowId xmlns:a16="http://schemas.microsoft.com/office/drawing/2014/main" val="1130435380"/>
                  </a:ext>
                </a:extLst>
              </a:tr>
              <a:tr h="231589">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Review UAT Test Case document</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856741509"/>
                  </a:ext>
                </a:extLst>
              </a:tr>
              <a:tr h="671485">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Response to Happiest Minds’ queries within two business days. Any delays in response might have an impact on the effort and schedule &amp; will be treated as a Change Request</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latin typeface="+mn-lt"/>
                          <a:ea typeface="Times New Roman" panose="02020603050405020304" pitchFamily="18" charset="0"/>
                          <a:cs typeface="Calibri" panose="020F0502020204030204" pitchFamily="34" charset="0"/>
                        </a:rPr>
                        <a:t>During the project</a:t>
                      </a:r>
                    </a:p>
                  </a:txBody>
                  <a:tcPr marL="68580" marR="68580" marT="0" marB="0" anchor="ctr"/>
                </a:tc>
                <a:extLst>
                  <a:ext uri="{0D108BD9-81ED-4DB2-BD59-A6C34878D82A}">
                    <a16:rowId xmlns:a16="http://schemas.microsoft.com/office/drawing/2014/main" val="3508711843"/>
                  </a:ext>
                </a:extLst>
              </a:tr>
              <a:tr h="671485">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Feedback on the deliverables for each milestone must be provided within 3 days of the delivery by Happiest Minds, else, they shall be deemed accepted</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latin typeface="+mn-lt"/>
                          <a:ea typeface="Times New Roman" panose="02020603050405020304" pitchFamily="18" charset="0"/>
                          <a:cs typeface="Calibri" panose="020F0502020204030204" pitchFamily="34" charset="0"/>
                        </a:rPr>
                        <a:t>During the project</a:t>
                      </a:r>
                    </a:p>
                  </a:txBody>
                  <a:tcPr marL="68580" marR="68580" marT="0" marB="0" anchor="ctr"/>
                </a:tc>
                <a:extLst>
                  <a:ext uri="{0D108BD9-81ED-4DB2-BD59-A6C34878D82A}">
                    <a16:rowId xmlns:a16="http://schemas.microsoft.com/office/drawing/2014/main" val="2972957213"/>
                  </a:ext>
                </a:extLst>
              </a:tr>
            </a:tbl>
          </a:graphicData>
        </a:graphic>
      </p:graphicFrame>
    </p:spTree>
    <p:extLst>
      <p:ext uri="{BB962C8B-B14F-4D97-AF65-F5344CB8AC3E}">
        <p14:creationId xmlns:p14="http://schemas.microsoft.com/office/powerpoint/2010/main" val="15403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19</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53706"/>
            <a:ext cx="9753599" cy="933450"/>
          </a:xfrm>
        </p:spPr>
        <p:txBody>
          <a:bodyPr/>
          <a:lstStyle/>
          <a:p>
            <a:r>
              <a:rPr lang="en-US" dirty="0"/>
              <a:t>Device, OS &amp; Browser Support</a:t>
            </a:r>
            <a:endParaRPr lang="en-IN" dirty="0"/>
          </a:p>
        </p:txBody>
      </p:sp>
      <p:graphicFrame>
        <p:nvGraphicFramePr>
          <p:cNvPr id="5" name="Table 4">
            <a:extLst>
              <a:ext uri="{FF2B5EF4-FFF2-40B4-BE49-F238E27FC236}">
                <a16:creationId xmlns:a16="http://schemas.microsoft.com/office/drawing/2014/main" id="{6E9AEE56-B7D5-4CDD-BEEF-97701C41545A}"/>
              </a:ext>
            </a:extLst>
          </p:cNvPr>
          <p:cNvGraphicFramePr>
            <a:graphicFrameLocks noGrp="1"/>
          </p:cNvGraphicFramePr>
          <p:nvPr>
            <p:extLst>
              <p:ext uri="{D42A27DB-BD31-4B8C-83A1-F6EECF244321}">
                <p14:modId xmlns:p14="http://schemas.microsoft.com/office/powerpoint/2010/main" val="2911000087"/>
              </p:ext>
            </p:extLst>
          </p:nvPr>
        </p:nvGraphicFramePr>
        <p:xfrm>
          <a:off x="555170" y="1532096"/>
          <a:ext cx="11081659" cy="3117094"/>
        </p:xfrm>
        <a:graphic>
          <a:graphicData uri="http://schemas.openxmlformats.org/drawingml/2006/table">
            <a:tbl>
              <a:tblPr firstRow="1" bandRow="1">
                <a:tableStyleId>{21E4AEA4-8DFA-4A89-87EB-49C32662AFE0}</a:tableStyleId>
              </a:tblPr>
              <a:tblGrid>
                <a:gridCol w="2012553">
                  <a:extLst>
                    <a:ext uri="{9D8B030D-6E8A-4147-A177-3AD203B41FA5}">
                      <a16:colId xmlns:a16="http://schemas.microsoft.com/office/drawing/2014/main" val="117639700"/>
                    </a:ext>
                  </a:extLst>
                </a:gridCol>
                <a:gridCol w="2537989">
                  <a:extLst>
                    <a:ext uri="{9D8B030D-6E8A-4147-A177-3AD203B41FA5}">
                      <a16:colId xmlns:a16="http://schemas.microsoft.com/office/drawing/2014/main" val="3356017563"/>
                    </a:ext>
                  </a:extLst>
                </a:gridCol>
                <a:gridCol w="2118665">
                  <a:extLst>
                    <a:ext uri="{9D8B030D-6E8A-4147-A177-3AD203B41FA5}">
                      <a16:colId xmlns:a16="http://schemas.microsoft.com/office/drawing/2014/main" val="3814850807"/>
                    </a:ext>
                  </a:extLst>
                </a:gridCol>
                <a:gridCol w="2206226">
                  <a:extLst>
                    <a:ext uri="{9D8B030D-6E8A-4147-A177-3AD203B41FA5}">
                      <a16:colId xmlns:a16="http://schemas.microsoft.com/office/drawing/2014/main" val="1635261316"/>
                    </a:ext>
                  </a:extLst>
                </a:gridCol>
                <a:gridCol w="2206226">
                  <a:extLst>
                    <a:ext uri="{9D8B030D-6E8A-4147-A177-3AD203B41FA5}">
                      <a16:colId xmlns:a16="http://schemas.microsoft.com/office/drawing/2014/main" val="527359035"/>
                    </a:ext>
                  </a:extLst>
                </a:gridCol>
              </a:tblGrid>
              <a:tr h="669054">
                <a:tc>
                  <a:txBody>
                    <a:bodyPr/>
                    <a:lstStyle/>
                    <a:p>
                      <a:pPr marL="0" indent="0" algn="ctr">
                        <a:spcBef>
                          <a:spcPts val="600"/>
                        </a:spcBef>
                        <a:buFont typeface="Arial" panose="020B0604020202020204" pitchFamily="34" charset="0"/>
                        <a:buNone/>
                      </a:pPr>
                      <a:r>
                        <a:rPr lang="en-US" sz="1600">
                          <a:cs typeface="Segoe UI"/>
                        </a:rPr>
                        <a:t>Device / OS </a:t>
                      </a:r>
                    </a:p>
                  </a:txBody>
                  <a:tcPr anchor="ctr"/>
                </a:tc>
                <a:tc>
                  <a:txBody>
                    <a:bodyPr/>
                    <a:lstStyle/>
                    <a:p>
                      <a:pPr marL="0" indent="0" algn="ctr">
                        <a:spcBef>
                          <a:spcPts val="600"/>
                        </a:spcBef>
                        <a:buFont typeface="Arial" panose="020B0604020202020204" pitchFamily="34" charset="0"/>
                        <a:buNone/>
                      </a:pPr>
                      <a:r>
                        <a:rPr lang="en-US" sz="1600">
                          <a:cs typeface="Segoe UI"/>
                        </a:rPr>
                        <a:t>Browser (Latest – 1 version )</a:t>
                      </a:r>
                    </a:p>
                  </a:txBody>
                  <a:tcPr anchor="ctr"/>
                </a:tc>
                <a:tc>
                  <a:txBody>
                    <a:bodyPr/>
                    <a:lstStyle/>
                    <a:p>
                      <a:pPr marL="0" indent="0" algn="ctr">
                        <a:spcBef>
                          <a:spcPts val="600"/>
                        </a:spcBef>
                        <a:buFont typeface="Arial" panose="020B0604020202020204" pitchFamily="34" charset="0"/>
                        <a:buNone/>
                      </a:pPr>
                      <a:r>
                        <a:rPr lang="en-US" sz="1600">
                          <a:cs typeface="Segoe UI"/>
                        </a:rPr>
                        <a:t>Migration Team Ownership</a:t>
                      </a:r>
                    </a:p>
                  </a:txBody>
                  <a:tcPr anchor="ctr"/>
                </a:tc>
                <a:tc>
                  <a:txBody>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a:effectLst/>
                          <a:latin typeface="+mn-lt"/>
                          <a:ea typeface="Times New Roman" panose="02020603050405020304" pitchFamily="18" charset="0"/>
                          <a:cs typeface="Times New Roman"/>
                        </a:rPr>
                        <a:t>Existing QE team</a:t>
                      </a:r>
                      <a:endParaRPr lang="en-US" sz="1600">
                        <a:cs typeface="Times New Roman"/>
                      </a:endParaRPr>
                    </a:p>
                    <a:p>
                      <a:pPr marL="0" indent="0" algn="ctr">
                        <a:spcBef>
                          <a:spcPts val="600"/>
                        </a:spcBef>
                        <a:buFont typeface="Arial" panose="020B0604020202020204" pitchFamily="34" charset="0"/>
                        <a:buNone/>
                      </a:pPr>
                      <a:r>
                        <a:rPr lang="en-US" sz="1600">
                          <a:cs typeface="Segoe UI"/>
                        </a:rPr>
                        <a:t>Ownership</a:t>
                      </a:r>
                    </a:p>
                  </a:txBody>
                  <a:tcPr anchor="ctr"/>
                </a:tc>
                <a:tc>
                  <a:txBody>
                    <a:bodyPr/>
                    <a:lstStyle/>
                    <a:p>
                      <a:pPr marL="0" indent="0" algn="ctr">
                        <a:spcBef>
                          <a:spcPts val="600"/>
                        </a:spcBef>
                        <a:buFont typeface="Arial" panose="020B0604020202020204" pitchFamily="34" charset="0"/>
                        <a:buNone/>
                      </a:pPr>
                      <a:r>
                        <a:rPr lang="en-US" sz="1600">
                          <a:cs typeface="Segoe UI"/>
                        </a:rPr>
                        <a:t>Accessibility Testing Ownership</a:t>
                      </a:r>
                    </a:p>
                  </a:txBody>
                  <a:tcPr anchor="ctr"/>
                </a:tc>
                <a:extLst>
                  <a:ext uri="{0D108BD9-81ED-4DB2-BD59-A6C34878D82A}">
                    <a16:rowId xmlns:a16="http://schemas.microsoft.com/office/drawing/2014/main" val="892512345"/>
                  </a:ext>
                </a:extLst>
              </a:tr>
              <a:tr h="547268">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PC / Windows </a:t>
                      </a:r>
                      <a:r>
                        <a:rPr lang="en-US" sz="1600" b="0" i="0" kern="1200">
                          <a:solidFill>
                            <a:schemeClr val="dk1"/>
                          </a:solidFill>
                          <a:effectLst/>
                          <a:latin typeface="+mn-lt"/>
                          <a:ea typeface="+mn-ea"/>
                          <a:cs typeface="+mn-cs"/>
                        </a:rPr>
                        <a:t>11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a:effectLst/>
                          <a:latin typeface="+mn-lt"/>
                          <a:ea typeface="Times New Roman" panose="02020603050405020304" pitchFamily="18" charset="0"/>
                          <a:cs typeface="Times New Roman"/>
                        </a:rPr>
                        <a:t>Google Chrome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Regression</a:t>
                      </a: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a:effectLst/>
                          <a:latin typeface="+mn-lt"/>
                          <a:ea typeface="Times New Roman" panose="02020603050405020304" pitchFamily="18" charset="0"/>
                          <a:cs typeface="Times New Roman"/>
                        </a:rPr>
                        <a:t>Migration team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9631538"/>
                  </a:ext>
                </a:extLst>
              </a:tr>
              <a:tr h="450849">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PC / Windows 11</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b="0" i="0" kern="1200">
                          <a:solidFill>
                            <a:schemeClr val="dk1"/>
                          </a:solidFill>
                          <a:effectLst/>
                          <a:latin typeface="+mn-lt"/>
                          <a:ea typeface="+mn-ea"/>
                          <a:cs typeface="+mn-cs"/>
                        </a:rPr>
                        <a:t>Mozilla Firefox</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2040695929"/>
                  </a:ext>
                </a:extLst>
              </a:tr>
              <a:tr h="483357">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Mac / Mac OS 14</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b="0" i="0" kern="1200">
                          <a:solidFill>
                            <a:schemeClr val="dk1"/>
                          </a:solidFill>
                          <a:effectLst/>
                          <a:latin typeface="+mn-lt"/>
                          <a:ea typeface="+mn-ea"/>
                          <a:cs typeface="+mn-cs"/>
                        </a:rPr>
                        <a:t>Safari</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strike="noStrike">
                          <a:effectLst/>
                          <a:latin typeface="+mn-lt"/>
                          <a:ea typeface="Times New Roman" panose="02020603050405020304" pitchFamily="18" charset="0"/>
                          <a:cs typeface="Times New Roman"/>
                        </a:rPr>
                        <a:t>Sanity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3712062827"/>
                  </a:ext>
                </a:extLst>
              </a:tr>
              <a:tr h="48328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iPad / </a:t>
                      </a:r>
                      <a:r>
                        <a:rPr lang="en-US" sz="1600" b="0" i="0" kern="1200">
                          <a:solidFill>
                            <a:schemeClr val="dk1"/>
                          </a:solidFill>
                          <a:effectLst/>
                          <a:latin typeface="+mn-lt"/>
                          <a:ea typeface="+mn-ea"/>
                          <a:cs typeface="+mn-cs"/>
                        </a:rPr>
                        <a:t>iOS 15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Safari</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3117653849"/>
                  </a:ext>
                </a:extLst>
              </a:tr>
              <a:tr h="48328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Android Tablet</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Google Chrome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570966113"/>
                  </a:ext>
                </a:extLst>
              </a:tr>
            </a:tbl>
          </a:graphicData>
        </a:graphic>
      </p:graphicFrame>
      <p:sp>
        <p:nvSpPr>
          <p:cNvPr id="2" name="TextBox 1">
            <a:extLst>
              <a:ext uri="{FF2B5EF4-FFF2-40B4-BE49-F238E27FC236}">
                <a16:creationId xmlns:a16="http://schemas.microsoft.com/office/drawing/2014/main" id="{AFBC3F33-C6FF-8969-9701-3FA124E3312B}"/>
              </a:ext>
            </a:extLst>
          </p:cNvPr>
          <p:cNvSpPr txBox="1"/>
          <p:nvPr/>
        </p:nvSpPr>
        <p:spPr>
          <a:xfrm>
            <a:off x="455749" y="5473615"/>
            <a:ext cx="8441863" cy="369332"/>
          </a:xfrm>
          <a:prstGeom prst="rect">
            <a:avLst/>
          </a:prstGeom>
          <a:noFill/>
        </p:spPr>
        <p:txBody>
          <a:bodyPr wrap="none" rtlCol="0">
            <a:spAutoFit/>
          </a:bodyPr>
          <a:lstStyle/>
          <a:p>
            <a:r>
              <a:rPr lang="en-US" i="1">
                <a:solidFill>
                  <a:srgbClr val="00B0F0"/>
                </a:solidFill>
              </a:rPr>
              <a:t>* The application will support minimum resolution of </a:t>
            </a:r>
            <a:r>
              <a:rPr lang="sv-SE" b="0" i="1">
                <a:solidFill>
                  <a:srgbClr val="00B0F0"/>
                </a:solidFill>
                <a:effectLst/>
                <a:highlight>
                  <a:srgbClr val="FFFFFF"/>
                </a:highlight>
              </a:rPr>
              <a:t>1024 x 768 (tablet landscape)</a:t>
            </a:r>
            <a:endParaRPr lang="en-US" i="1">
              <a:solidFill>
                <a:srgbClr val="00B0F0"/>
              </a:solidFill>
            </a:endParaRPr>
          </a:p>
        </p:txBody>
      </p:sp>
    </p:spTree>
    <p:extLst>
      <p:ext uri="{BB962C8B-B14F-4D97-AF65-F5344CB8AC3E}">
        <p14:creationId xmlns:p14="http://schemas.microsoft.com/office/powerpoint/2010/main" val="12510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A61AE-5A18-4854-AE6A-86E7933B2F6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pic>
        <p:nvPicPr>
          <p:cNvPr id="14" name="Picture 2">
            <a:extLst>
              <a:ext uri="{FF2B5EF4-FFF2-40B4-BE49-F238E27FC236}">
                <a16:creationId xmlns:a16="http://schemas.microsoft.com/office/drawing/2014/main" id="{D0C9D231-7714-4346-8278-9F97A7445DD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886" r="18764"/>
          <a:stretch/>
        </p:blipFill>
        <p:spPr bwMode="auto">
          <a:xfrm>
            <a:off x="0" y="0"/>
            <a:ext cx="592429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E8A7F1-B3BA-4963-951A-2DEAF412F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
        <p:nvSpPr>
          <p:cNvPr id="21" name="Flowchart: Delay 20">
            <a:extLst>
              <a:ext uri="{FF2B5EF4-FFF2-40B4-BE49-F238E27FC236}">
                <a16:creationId xmlns:a16="http://schemas.microsoft.com/office/drawing/2014/main" id="{1AA20B51-50E4-4B98-8786-87E42CECA5CC}"/>
              </a:ext>
            </a:extLst>
          </p:cNvPr>
          <p:cNvSpPr/>
          <p:nvPr/>
        </p:nvSpPr>
        <p:spPr>
          <a:xfrm>
            <a:off x="-16042" y="2244614"/>
            <a:ext cx="2801863" cy="2836453"/>
          </a:xfrm>
          <a:prstGeom prst="flowChartDelay">
            <a:avLst/>
          </a:prstGeom>
          <a:gradFill>
            <a:gsLst>
              <a:gs pos="0">
                <a:srgbClr val="8ACD47"/>
              </a:gs>
              <a:gs pos="52000">
                <a:srgbClr val="3EB34A"/>
              </a:gs>
              <a:gs pos="100000">
                <a:srgbClr val="08969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FCF9ABE-4145-4AC7-A498-10C62DFE77C2}"/>
              </a:ext>
            </a:extLst>
          </p:cNvPr>
          <p:cNvSpPr/>
          <p:nvPr/>
        </p:nvSpPr>
        <p:spPr>
          <a:xfrm>
            <a:off x="243524" y="3254263"/>
            <a:ext cx="20949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a:ea typeface="+mn-ea"/>
                <a:cs typeface="+mn-cs"/>
              </a:rPr>
              <a:t>AGENDA</a:t>
            </a:r>
          </a:p>
        </p:txBody>
      </p:sp>
      <p:sp>
        <p:nvSpPr>
          <p:cNvPr id="15" name="Content Placeholder 2">
            <a:extLst>
              <a:ext uri="{FF2B5EF4-FFF2-40B4-BE49-F238E27FC236}">
                <a16:creationId xmlns:a16="http://schemas.microsoft.com/office/drawing/2014/main" id="{2F99C647-AD3C-4347-BA71-1C48985973EA}"/>
              </a:ext>
            </a:extLst>
          </p:cNvPr>
          <p:cNvSpPr>
            <a:spLocks noGrp="1"/>
          </p:cNvSpPr>
          <p:nvPr>
            <p:ph sz="quarter" idx="20"/>
          </p:nvPr>
        </p:nvSpPr>
        <p:spPr>
          <a:xfrm>
            <a:off x="6225003" y="1523616"/>
            <a:ext cx="5966997" cy="5049166"/>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600"/>
              </a:spcBef>
              <a:spcAft>
                <a:spcPts val="600"/>
              </a:spcAft>
              <a:buClrTx/>
              <a:buSzTx/>
              <a:buNone/>
              <a:tabLst/>
              <a:defRPr/>
            </a:pPr>
            <a:endParaRPr kumimoji="0" lang="en-US" sz="1800" b="1" i="0" u="none" strike="noStrike" kern="1200" cap="none" spc="0" normalizeH="0" baseline="0" noProof="0">
              <a:ln>
                <a:noFill/>
              </a:ln>
              <a:solidFill>
                <a:srgbClr val="262626"/>
              </a:solidFill>
              <a:effectLst/>
              <a:uLnTx/>
              <a:uFillTx/>
              <a:latin typeface="Segoe UI"/>
              <a:ea typeface="+mn-lt"/>
              <a:cs typeface="Segoe UI"/>
            </a:endParaRPr>
          </a:p>
          <a:p>
            <a:pPr>
              <a:lnSpc>
                <a:spcPct val="90000"/>
              </a:lnSpc>
              <a:spcBef>
                <a:spcPts val="1200"/>
              </a:spcBef>
              <a:spcAft>
                <a:spcPts val="1200"/>
              </a:spcAft>
              <a:defRPr/>
            </a:pPr>
            <a:r>
              <a:rPr lang="en-US" sz="1900" b="1">
                <a:solidFill>
                  <a:srgbClr val="262626"/>
                </a:solidFill>
                <a:latin typeface="Segoe UI"/>
                <a:ea typeface="+mn-lt"/>
                <a:cs typeface="Segoe UI"/>
              </a:rPr>
              <a:t>Our Understanding of the Requirement</a:t>
            </a:r>
          </a:p>
          <a:p>
            <a:pPr>
              <a:lnSpc>
                <a:spcPct val="90000"/>
              </a:lnSpc>
              <a:spcBef>
                <a:spcPts val="1200"/>
              </a:spcBef>
              <a:spcAft>
                <a:spcPts val="1200"/>
              </a:spcAft>
              <a:defRPr/>
            </a:pPr>
            <a:r>
              <a:rPr lang="en-US" sz="1900" b="1">
                <a:solidFill>
                  <a:srgbClr val="262626"/>
                </a:solidFill>
                <a:latin typeface="Segoe UI"/>
                <a:ea typeface="+mn-lt"/>
                <a:cs typeface="Segoe UI"/>
              </a:rPr>
              <a:t>Migration Approach </a:t>
            </a:r>
          </a:p>
          <a:p>
            <a:pPr>
              <a:lnSpc>
                <a:spcPct val="90000"/>
              </a:lnSpc>
              <a:spcBef>
                <a:spcPts val="1200"/>
              </a:spcBef>
              <a:spcAft>
                <a:spcPts val="1200"/>
              </a:spcAft>
              <a:defRPr/>
            </a:pPr>
            <a:r>
              <a:rPr lang="en-US" sz="1900" b="1">
                <a:solidFill>
                  <a:srgbClr val="262626"/>
                </a:solidFill>
                <a:latin typeface="Segoe UI"/>
                <a:ea typeface="+mn-lt"/>
                <a:cs typeface="Segoe UI"/>
              </a:rPr>
              <a:t>Assumptions, Dependencies and Risks</a:t>
            </a:r>
          </a:p>
          <a:p>
            <a:pPr>
              <a:lnSpc>
                <a:spcPct val="90000"/>
              </a:lnSpc>
              <a:spcBef>
                <a:spcPts val="1200"/>
              </a:spcBef>
              <a:spcAft>
                <a:spcPts val="1200"/>
              </a:spcAft>
              <a:defRPr/>
            </a:pPr>
            <a:r>
              <a:rPr lang="en-US" sz="1900" b="1">
                <a:solidFill>
                  <a:srgbClr val="262626"/>
                </a:solidFill>
                <a:latin typeface="Segoe UI"/>
                <a:ea typeface="+mn-lt"/>
                <a:cs typeface="Segoe UI"/>
              </a:rPr>
              <a:t>Execution &amp; Governance</a:t>
            </a:r>
          </a:p>
          <a:p>
            <a:pPr>
              <a:lnSpc>
                <a:spcPct val="90000"/>
              </a:lnSpc>
              <a:spcBef>
                <a:spcPts val="1200"/>
              </a:spcBef>
              <a:spcAft>
                <a:spcPts val="1200"/>
              </a:spcAft>
              <a:defRPr/>
            </a:pPr>
            <a:r>
              <a:rPr lang="en-US" sz="1900" b="1">
                <a:solidFill>
                  <a:srgbClr val="262626"/>
                </a:solidFill>
                <a:latin typeface="Segoe UI"/>
                <a:ea typeface="+mn-lt"/>
                <a:cs typeface="Segoe UI"/>
              </a:rPr>
              <a:t>Commercials</a:t>
            </a:r>
            <a:endParaRPr lang="en-US" b="1">
              <a:solidFill>
                <a:schemeClr val="tx1"/>
              </a:solidFill>
            </a:endParaRPr>
          </a:p>
          <a:p>
            <a:pPr lvl="2"/>
            <a:endParaRPr lang="en-US" b="1">
              <a:solidFill>
                <a:schemeClr val="tx1"/>
              </a:solidFill>
            </a:endParaRPr>
          </a:p>
          <a:p>
            <a:pPr lvl="2"/>
            <a:endParaRPr lang="en-US" b="1">
              <a:solidFill>
                <a:schemeClr val="tx1"/>
              </a:solidFill>
            </a:endParaRPr>
          </a:p>
          <a:p>
            <a:pPr lvl="2"/>
            <a:endParaRPr lang="en-US" b="1">
              <a:solidFill>
                <a:schemeClr val="tx1"/>
              </a:solidFill>
            </a:endParaRPr>
          </a:p>
          <a:p>
            <a:endParaRPr lang="en-US" b="1">
              <a:solidFill>
                <a:schemeClr val="tx1"/>
              </a:solidFill>
            </a:endParaRPr>
          </a:p>
        </p:txBody>
      </p:sp>
    </p:spTree>
    <p:extLst>
      <p:ext uri="{BB962C8B-B14F-4D97-AF65-F5344CB8AC3E}">
        <p14:creationId xmlns:p14="http://schemas.microsoft.com/office/powerpoint/2010/main" val="2560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20</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sym typeface="Galdeano"/>
              </a:rPr>
              <a:t>Execution Schedule and Deliverables - Indicative</a:t>
            </a:r>
            <a:endParaRPr lang="en-US"/>
          </a:p>
        </p:txBody>
      </p:sp>
      <p:graphicFrame>
        <p:nvGraphicFramePr>
          <p:cNvPr id="2" name="Content Placeholder 4">
            <a:extLst>
              <a:ext uri="{FF2B5EF4-FFF2-40B4-BE49-F238E27FC236}">
                <a16:creationId xmlns:a16="http://schemas.microsoft.com/office/drawing/2014/main" id="{5C8F773C-8FCD-DD0A-62A5-3299DB4398ED}"/>
              </a:ext>
            </a:extLst>
          </p:cNvPr>
          <p:cNvGraphicFramePr>
            <a:graphicFrameLocks/>
          </p:cNvGraphicFramePr>
          <p:nvPr>
            <p:extLst>
              <p:ext uri="{D42A27DB-BD31-4B8C-83A1-F6EECF244321}">
                <p14:modId xmlns:p14="http://schemas.microsoft.com/office/powerpoint/2010/main" val="2205233888"/>
              </p:ext>
            </p:extLst>
          </p:nvPr>
        </p:nvGraphicFramePr>
        <p:xfrm>
          <a:off x="378667" y="1716065"/>
          <a:ext cx="11383363" cy="4674155"/>
        </p:xfrm>
        <a:graphic>
          <a:graphicData uri="http://schemas.openxmlformats.org/drawingml/2006/table">
            <a:tbl>
              <a:tblPr firstRow="1" bandRow="1">
                <a:tableStyleId>{9DCAF9ED-07DC-4A11-8D7F-57B35C25682E}</a:tableStyleId>
              </a:tblPr>
              <a:tblGrid>
                <a:gridCol w="1940798">
                  <a:extLst>
                    <a:ext uri="{9D8B030D-6E8A-4147-A177-3AD203B41FA5}">
                      <a16:colId xmlns:a16="http://schemas.microsoft.com/office/drawing/2014/main" val="20000"/>
                    </a:ext>
                  </a:extLst>
                </a:gridCol>
                <a:gridCol w="1983527">
                  <a:extLst>
                    <a:ext uri="{9D8B030D-6E8A-4147-A177-3AD203B41FA5}">
                      <a16:colId xmlns:a16="http://schemas.microsoft.com/office/drawing/2014/main" val="20001"/>
                    </a:ext>
                  </a:extLst>
                </a:gridCol>
                <a:gridCol w="2316351">
                  <a:extLst>
                    <a:ext uri="{9D8B030D-6E8A-4147-A177-3AD203B41FA5}">
                      <a16:colId xmlns:a16="http://schemas.microsoft.com/office/drawing/2014/main" val="20002"/>
                    </a:ext>
                  </a:extLst>
                </a:gridCol>
                <a:gridCol w="5142687">
                  <a:extLst>
                    <a:ext uri="{9D8B030D-6E8A-4147-A177-3AD203B41FA5}">
                      <a16:colId xmlns:a16="http://schemas.microsoft.com/office/drawing/2014/main" val="20004"/>
                    </a:ext>
                  </a:extLst>
                </a:gridCol>
              </a:tblGrid>
              <a:tr h="367658">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Milestone</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Due Date in Weeks</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Owner</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Deliverables</a:t>
                      </a:r>
                    </a:p>
                  </a:txBody>
                  <a:tcPr/>
                </a:tc>
                <a:extLst>
                  <a:ext uri="{0D108BD9-81ED-4DB2-BD59-A6C34878D82A}">
                    <a16:rowId xmlns:a16="http://schemas.microsoft.com/office/drawing/2014/main" val="10000"/>
                  </a:ext>
                </a:extLst>
              </a:tr>
              <a:tr h="234915">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Project Kickoff</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spcBef>
                          <a:spcPts val="0"/>
                        </a:spcBef>
                        <a:spcAft>
                          <a:spcPts val="0"/>
                        </a:spcAft>
                        <a:buFont typeface="Symbol" panose="05050102010706020507" pitchFamily="18" charset="2"/>
                        <a:buChar char=""/>
                      </a:pPr>
                      <a:r>
                        <a:rPr lang="en-US"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Signed SOW document</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722619">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Code Analysis &amp; Project Setup</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+ 2</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a:effectLst/>
                          <a:latin typeface="Calibri" panose="020F0502020204030204" pitchFamily="34" charset="0"/>
                          <a:ea typeface="Yu Gothic Light"/>
                          <a:cs typeface="Calibri" panose="020F0502020204030204" pitchFamily="34" charset="0"/>
                        </a:rPr>
                        <a:t>Ascend Learning &amp; Happiest Minds</a:t>
                      </a:r>
                    </a:p>
                    <a:p>
                      <a:pPr marL="0" marR="0">
                        <a:lnSpc>
                          <a:spcPct val="115000"/>
                        </a:lnSpc>
                        <a:spcBef>
                          <a:spcPts val="0"/>
                        </a:spcBef>
                        <a:spcAft>
                          <a:spcPts val="0"/>
                        </a:spcAft>
                      </a:pPr>
                      <a:endParaRPr lang="en-US" sz="1600">
                        <a:effectLst/>
                        <a:latin typeface="Calibri" panose="020F0502020204030204" pitchFamily="34" charset="0"/>
                        <a:ea typeface="Yu Gothic Light" panose="020B0300000000000000" pitchFamily="34" charset="-128"/>
                        <a:cs typeface="Calibri" panose="020F0502020204030204" pitchFamily="34" charset="0"/>
                      </a:endParaRP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Analyze the code</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Prepare migration</a:t>
                      </a:r>
                      <a:r>
                        <a:rPr lang="en-US" sz="1600" baseline="0">
                          <a:solidFill>
                            <a:srgbClr val="000000"/>
                          </a:solidFill>
                          <a:effectLst/>
                          <a:latin typeface="Calibri" panose="020F0502020204030204" pitchFamily="34" charset="0"/>
                          <a:ea typeface="Yu Mincho"/>
                          <a:cs typeface="Calibri" panose="020F0502020204030204" pitchFamily="34" charset="0"/>
                        </a:rPr>
                        <a:t> approach and plan</a:t>
                      </a:r>
                      <a:endParaRPr lang="en-US" sz="1600">
                        <a:solidFill>
                          <a:srgbClr val="000000"/>
                        </a:solidFill>
                        <a:effectLst/>
                        <a:latin typeface="Calibri" panose="020F0502020204030204" pitchFamily="34" charset="0"/>
                        <a:ea typeface="Yu Mincho"/>
                        <a:cs typeface="Calibri" panose="020F0502020204030204" pitchFamily="34" charset="0"/>
                      </a:endParaRPr>
                    </a:p>
                  </a:txBody>
                  <a:tcPr marL="68580" marR="68580" marT="0" marB="0" anchor="ctr"/>
                </a:tc>
                <a:extLst>
                  <a:ext uri="{0D108BD9-81ED-4DB2-BD59-A6C34878D82A}">
                    <a16:rowId xmlns:a16="http://schemas.microsoft.com/office/drawing/2014/main" val="4103852550"/>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1</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+ 6</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Main page, Results Tab, Actions Tab, New Assessments, Access, Autobuild</a:t>
                      </a:r>
                    </a:p>
                  </a:txBody>
                  <a:tcPr marL="68580" marR="68580" marT="0" marB="0" anchor="ctr"/>
                </a:tc>
                <a:extLst>
                  <a:ext uri="{0D108BD9-81ED-4DB2-BD59-A6C34878D82A}">
                    <a16:rowId xmlns:a16="http://schemas.microsoft.com/office/drawing/2014/main" val="10002"/>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2</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+ 10</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Questions tab filter + Grid, Assessments Preview</a:t>
                      </a:r>
                    </a:p>
                  </a:txBody>
                  <a:tcPr marL="68580" marR="68580" marT="0" marB="0" anchor="ctr"/>
                </a:tc>
                <a:extLst>
                  <a:ext uri="{0D108BD9-81ED-4DB2-BD59-A6C34878D82A}">
                    <a16:rowId xmlns:a16="http://schemas.microsoft.com/office/drawing/2014/main" val="959217082"/>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3</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+ 14</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Custom Question, AI Flow, Grid Page, Bank tab</a:t>
                      </a:r>
                    </a:p>
                  </a:txBody>
                  <a:tcPr marL="68580" marR="68580" marT="0" marB="0" anchor="ctr"/>
                </a:tc>
                <a:extLst>
                  <a:ext uri="{0D108BD9-81ED-4DB2-BD59-A6C34878D82A}">
                    <a16:rowId xmlns:a16="http://schemas.microsoft.com/office/drawing/2014/main" val="978140844"/>
                  </a:ext>
                </a:extLst>
              </a:tr>
              <a:tr h="476924">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UAT </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+ 16</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a:effectLst/>
                          <a:latin typeface="Calibri" panose="020F0502020204030204" pitchFamily="34" charset="0"/>
                          <a:ea typeface="Yu Gothic Light"/>
                          <a:cs typeface="Calibri" panose="020F0502020204030204" pitchFamily="34" charset="0"/>
                        </a:rPr>
                        <a:t>Ascend Learning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effectLst/>
                          <a:latin typeface="Calibri" panose="020F0502020204030204" pitchFamily="34" charset="0"/>
                          <a:ea typeface="Calibri" panose="020F0502020204030204" pitchFamily="34" charset="0"/>
                          <a:cs typeface="Calibri" panose="020F0502020204030204" pitchFamily="34" charset="0"/>
                        </a:rPr>
                        <a:t>UAT testing (</a:t>
                      </a:r>
                      <a:r>
                        <a:rPr lang="en-US" sz="1600">
                          <a:effectLst/>
                          <a:latin typeface="Calibri" panose="020F0502020204030204" pitchFamily="34" charset="0"/>
                          <a:ea typeface="Yu Gothic Light"/>
                          <a:cs typeface="Calibri" panose="020F0502020204030204" pitchFamily="34" charset="0"/>
                        </a:rPr>
                        <a:t>Ascend Learning</a:t>
                      </a:r>
                      <a:r>
                        <a:rPr lang="en-US" sz="1600">
                          <a:effectLst/>
                          <a:latin typeface="Calibri" panose="020F0502020204030204" pitchFamily="34" charset="0"/>
                          <a:ea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effectLst/>
                          <a:latin typeface="Calibri" panose="020F0502020204030204" pitchFamily="34" charset="0"/>
                          <a:ea typeface="Calibri" panose="020F0502020204030204" pitchFamily="34" charset="0"/>
                          <a:cs typeface="Calibri" panose="020F0502020204030204" pitchFamily="34" charset="0"/>
                        </a:rPr>
                        <a:t>UAT Test report &amp;Bug fixes</a:t>
                      </a:r>
                    </a:p>
                  </a:txBody>
                  <a:tcPr marL="68580" marR="68580" marT="0" marB="0" anchor="ctr"/>
                </a:tc>
                <a:extLst>
                  <a:ext uri="{0D108BD9-81ED-4DB2-BD59-A6C34878D82A}">
                    <a16:rowId xmlns:a16="http://schemas.microsoft.com/office/drawing/2014/main" val="244975073"/>
                  </a:ext>
                </a:extLst>
              </a:tr>
            </a:tbl>
          </a:graphicData>
        </a:graphic>
      </p:graphicFrame>
      <p:sp>
        <p:nvSpPr>
          <p:cNvPr id="6" name="TextBox 5">
            <a:extLst>
              <a:ext uri="{FF2B5EF4-FFF2-40B4-BE49-F238E27FC236}">
                <a16:creationId xmlns:a16="http://schemas.microsoft.com/office/drawing/2014/main" id="{C3097C7F-6014-0920-980C-FBE195E1C57B}"/>
              </a:ext>
            </a:extLst>
          </p:cNvPr>
          <p:cNvSpPr txBox="1"/>
          <p:nvPr/>
        </p:nvSpPr>
        <p:spPr>
          <a:xfrm>
            <a:off x="378667" y="1145753"/>
            <a:ext cx="11482450" cy="584775"/>
          </a:xfrm>
          <a:prstGeom prst="rect">
            <a:avLst/>
          </a:prstGeom>
          <a:noFill/>
        </p:spPr>
        <p:txBody>
          <a:bodyPr wrap="square" rtlCol="0">
            <a:spAutoFit/>
          </a:bodyPr>
          <a:lstStyle/>
          <a:p>
            <a:r>
              <a:rPr lang="en-US" sz="1600">
                <a:cs typeface="Calibri" panose="020F0502020204030204" pitchFamily="34" charset="0"/>
              </a:rPr>
              <a:t>Below is indicative schedule and deliverables which will be finalized in the 1</a:t>
            </a:r>
            <a:r>
              <a:rPr lang="en-US" sz="1600" baseline="30000">
                <a:cs typeface="Calibri" panose="020F0502020204030204" pitchFamily="34" charset="0"/>
              </a:rPr>
              <a:t>st</a:t>
            </a:r>
            <a:r>
              <a:rPr lang="en-US" sz="1600">
                <a:cs typeface="Calibri" panose="020F0502020204030204" pitchFamily="34" charset="0"/>
              </a:rPr>
              <a:t> week of the project along with </a:t>
            </a:r>
            <a:r>
              <a:rPr lang="en-US" sz="1600">
                <a:effectLst/>
                <a:latin typeface="Calibri" panose="020F0502020204030204" pitchFamily="34" charset="0"/>
                <a:ea typeface="Yu Gothic Light"/>
                <a:cs typeface="Calibri" panose="020F0502020204030204" pitchFamily="34" charset="0"/>
              </a:rPr>
              <a:t>Ascend Learning </a:t>
            </a:r>
            <a:r>
              <a:rPr lang="en-US" sz="1600">
                <a:cs typeface="Calibri" panose="020F0502020204030204" pitchFamily="34" charset="0"/>
              </a:rPr>
              <a:t>team  </a:t>
            </a:r>
          </a:p>
        </p:txBody>
      </p:sp>
    </p:spTree>
    <p:extLst>
      <p:ext uri="{BB962C8B-B14F-4D97-AF65-F5344CB8AC3E}">
        <p14:creationId xmlns:p14="http://schemas.microsoft.com/office/powerpoint/2010/main" val="14074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21</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500448"/>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Execution Approach</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50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Our Agile Process</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sp>
        <p:nvSpPr>
          <p:cNvPr id="2" name="Flowchart: Preparation 10">
            <a:extLst>
              <a:ext uri="{FF2B5EF4-FFF2-40B4-BE49-F238E27FC236}">
                <a16:creationId xmlns:a16="http://schemas.microsoft.com/office/drawing/2014/main" id="{229F8258-5B89-E2D5-4A5D-A3D5852AB548}"/>
              </a:ext>
            </a:extLst>
          </p:cNvPr>
          <p:cNvSpPr/>
          <p:nvPr/>
        </p:nvSpPr>
        <p:spPr>
          <a:xfrm>
            <a:off x="1135858" y="208201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lowchart: Preparation 11">
            <a:extLst>
              <a:ext uri="{FF2B5EF4-FFF2-40B4-BE49-F238E27FC236}">
                <a16:creationId xmlns:a16="http://schemas.microsoft.com/office/drawing/2014/main" id="{3FB63E98-51C5-F5B6-3DC4-D029501A90FF}"/>
              </a:ext>
            </a:extLst>
          </p:cNvPr>
          <p:cNvSpPr/>
          <p:nvPr/>
        </p:nvSpPr>
        <p:spPr>
          <a:xfrm>
            <a:off x="4467555" y="4003545"/>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0" name="Flowchart: Preparation 12">
            <a:extLst>
              <a:ext uri="{FF2B5EF4-FFF2-40B4-BE49-F238E27FC236}">
                <a16:creationId xmlns:a16="http://schemas.microsoft.com/office/drawing/2014/main" id="{EEE2433D-5BC9-B737-0EFB-C1D3F9180E13}"/>
              </a:ext>
            </a:extLst>
          </p:cNvPr>
          <p:cNvSpPr/>
          <p:nvPr/>
        </p:nvSpPr>
        <p:spPr>
          <a:xfrm>
            <a:off x="2816272" y="1142124"/>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2" name="Flowchart: Preparation 13">
            <a:extLst>
              <a:ext uri="{FF2B5EF4-FFF2-40B4-BE49-F238E27FC236}">
                <a16:creationId xmlns:a16="http://schemas.microsoft.com/office/drawing/2014/main" id="{0D0548FE-4BAC-6466-3599-DF1C570DACCC}"/>
              </a:ext>
            </a:extLst>
          </p:cNvPr>
          <p:cNvSpPr/>
          <p:nvPr/>
        </p:nvSpPr>
        <p:spPr>
          <a:xfrm>
            <a:off x="1135858" y="4009026"/>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50" name="Flowchart: Preparation 14">
            <a:extLst>
              <a:ext uri="{FF2B5EF4-FFF2-40B4-BE49-F238E27FC236}">
                <a16:creationId xmlns:a16="http://schemas.microsoft.com/office/drawing/2014/main" id="{BFF488D5-913D-99E8-B33F-1B3E1244CAAE}"/>
              </a:ext>
            </a:extLst>
          </p:cNvPr>
          <p:cNvSpPr/>
          <p:nvPr/>
        </p:nvSpPr>
        <p:spPr>
          <a:xfrm>
            <a:off x="4490325" y="2090523"/>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lowchart: Preparation 15">
            <a:extLst>
              <a:ext uri="{FF2B5EF4-FFF2-40B4-BE49-F238E27FC236}">
                <a16:creationId xmlns:a16="http://schemas.microsoft.com/office/drawing/2014/main" id="{E69F2515-95DD-5E5B-B694-49E265099DCC}"/>
              </a:ext>
            </a:extLst>
          </p:cNvPr>
          <p:cNvSpPr/>
          <p:nvPr/>
        </p:nvSpPr>
        <p:spPr>
          <a:xfrm>
            <a:off x="2816271" y="495983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TextBox 51">
            <a:extLst>
              <a:ext uri="{FF2B5EF4-FFF2-40B4-BE49-F238E27FC236}">
                <a16:creationId xmlns:a16="http://schemas.microsoft.com/office/drawing/2014/main" id="{9DB62D0C-1373-78E0-E363-05B3C3998303}"/>
              </a:ext>
            </a:extLst>
          </p:cNvPr>
          <p:cNvSpPr txBox="1"/>
          <p:nvPr/>
        </p:nvSpPr>
        <p:spPr>
          <a:xfrm>
            <a:off x="1797039" y="2717705"/>
            <a:ext cx="759656" cy="531932"/>
          </a:xfrm>
          <a:prstGeom prst="rect">
            <a:avLst/>
          </a:prstGeom>
          <a:noFill/>
        </p:spPr>
        <p:txBody>
          <a:bodyPr wrap="square" rtlCol="0">
            <a:spAutoFit/>
          </a:bodyPr>
          <a:lstStyle/>
          <a:p>
            <a:endParaRPr lang="en-US"/>
          </a:p>
        </p:txBody>
      </p:sp>
      <p:sp>
        <p:nvSpPr>
          <p:cNvPr id="53" name="TextBox 52">
            <a:extLst>
              <a:ext uri="{FF2B5EF4-FFF2-40B4-BE49-F238E27FC236}">
                <a16:creationId xmlns:a16="http://schemas.microsoft.com/office/drawing/2014/main" id="{57DBE628-2756-F800-DA08-9177C040A667}"/>
              </a:ext>
            </a:extLst>
          </p:cNvPr>
          <p:cNvSpPr txBox="1"/>
          <p:nvPr/>
        </p:nvSpPr>
        <p:spPr>
          <a:xfrm>
            <a:off x="1178057" y="2588459"/>
            <a:ext cx="1463040" cy="640080"/>
          </a:xfrm>
          <a:prstGeom prst="rect">
            <a:avLst/>
          </a:prstGeom>
          <a:noFill/>
        </p:spPr>
        <p:txBody>
          <a:bodyPr wrap="square" rtlCol="0">
            <a:spAutoFit/>
          </a:bodyPr>
          <a:lstStyle/>
          <a:p>
            <a:pPr algn="ctr"/>
            <a:r>
              <a:rPr lang="en-US" sz="1600">
                <a:solidFill>
                  <a:schemeClr val="bg1"/>
                </a:solidFill>
              </a:rPr>
              <a:t>Sprint Retrospective</a:t>
            </a:r>
          </a:p>
          <a:p>
            <a:pPr algn="ctr"/>
            <a:endParaRPr lang="en-US" sz="1600">
              <a:solidFill>
                <a:schemeClr val="bg1"/>
              </a:solidFill>
            </a:endParaRPr>
          </a:p>
        </p:txBody>
      </p:sp>
      <p:sp>
        <p:nvSpPr>
          <p:cNvPr id="54" name="TextBox 53">
            <a:extLst>
              <a:ext uri="{FF2B5EF4-FFF2-40B4-BE49-F238E27FC236}">
                <a16:creationId xmlns:a16="http://schemas.microsoft.com/office/drawing/2014/main" id="{F2884C40-1C0C-D04B-FAC4-7CD283085FFF}"/>
              </a:ext>
            </a:extLst>
          </p:cNvPr>
          <p:cNvSpPr txBox="1"/>
          <p:nvPr/>
        </p:nvSpPr>
        <p:spPr>
          <a:xfrm>
            <a:off x="4608228" y="2431363"/>
            <a:ext cx="1554480" cy="830997"/>
          </a:xfrm>
          <a:prstGeom prst="rect">
            <a:avLst/>
          </a:prstGeom>
          <a:noFill/>
        </p:spPr>
        <p:txBody>
          <a:bodyPr wrap="square" rtlCol="0">
            <a:spAutoFit/>
          </a:bodyPr>
          <a:lstStyle/>
          <a:p>
            <a:pPr lvl="0" algn="ctr"/>
            <a:r>
              <a:rPr lang="en-US" sz="1600">
                <a:solidFill>
                  <a:schemeClr val="bg1"/>
                </a:solidFill>
              </a:rPr>
              <a:t>Prioritized Product backlog</a:t>
            </a:r>
          </a:p>
        </p:txBody>
      </p:sp>
      <p:sp>
        <p:nvSpPr>
          <p:cNvPr id="55" name="TextBox 54">
            <a:extLst>
              <a:ext uri="{FF2B5EF4-FFF2-40B4-BE49-F238E27FC236}">
                <a16:creationId xmlns:a16="http://schemas.microsoft.com/office/drawing/2014/main" id="{E7D90E3E-50C7-0001-AB6C-98FE7A8FE049}"/>
              </a:ext>
            </a:extLst>
          </p:cNvPr>
          <p:cNvSpPr txBox="1"/>
          <p:nvPr/>
        </p:nvSpPr>
        <p:spPr>
          <a:xfrm>
            <a:off x="2931828" y="5453577"/>
            <a:ext cx="1554480" cy="646331"/>
          </a:xfrm>
          <a:prstGeom prst="rect">
            <a:avLst/>
          </a:prstGeom>
          <a:noFill/>
        </p:spPr>
        <p:txBody>
          <a:bodyPr wrap="square" rtlCol="0">
            <a:spAutoFit/>
          </a:bodyPr>
          <a:lstStyle/>
          <a:p>
            <a:pPr lvl="0" algn="ctr"/>
            <a:r>
              <a:rPr lang="en-US">
                <a:solidFill>
                  <a:schemeClr val="bg1"/>
                </a:solidFill>
              </a:rPr>
              <a:t>Sprints</a:t>
            </a:r>
          </a:p>
          <a:p>
            <a:pPr lvl="0" algn="ctr"/>
            <a:r>
              <a:rPr lang="en-US">
                <a:solidFill>
                  <a:schemeClr val="bg1"/>
                </a:solidFill>
              </a:rPr>
              <a:t>Time box</a:t>
            </a:r>
          </a:p>
        </p:txBody>
      </p:sp>
      <p:sp>
        <p:nvSpPr>
          <p:cNvPr id="56" name="TextBox 55">
            <a:extLst>
              <a:ext uri="{FF2B5EF4-FFF2-40B4-BE49-F238E27FC236}">
                <a16:creationId xmlns:a16="http://schemas.microsoft.com/office/drawing/2014/main" id="{AFFE1893-089C-6437-6C44-D04E91CB84B6}"/>
              </a:ext>
            </a:extLst>
          </p:cNvPr>
          <p:cNvSpPr txBox="1"/>
          <p:nvPr/>
        </p:nvSpPr>
        <p:spPr>
          <a:xfrm>
            <a:off x="1269498" y="4466495"/>
            <a:ext cx="1554480" cy="584775"/>
          </a:xfrm>
          <a:prstGeom prst="rect">
            <a:avLst/>
          </a:prstGeom>
          <a:noFill/>
        </p:spPr>
        <p:txBody>
          <a:bodyPr wrap="square" rtlCol="0">
            <a:spAutoFit/>
          </a:bodyPr>
          <a:lstStyle/>
          <a:p>
            <a:pPr lvl="0" algn="ctr"/>
            <a:r>
              <a:rPr lang="en-US" sz="1600"/>
              <a:t>Daily </a:t>
            </a:r>
          </a:p>
          <a:p>
            <a:pPr lvl="0" algn="ctr"/>
            <a:r>
              <a:rPr lang="en-US" sz="1600"/>
              <a:t>meetings</a:t>
            </a:r>
          </a:p>
        </p:txBody>
      </p:sp>
      <p:sp>
        <p:nvSpPr>
          <p:cNvPr id="57" name="TextBox 56">
            <a:extLst>
              <a:ext uri="{FF2B5EF4-FFF2-40B4-BE49-F238E27FC236}">
                <a16:creationId xmlns:a16="http://schemas.microsoft.com/office/drawing/2014/main" id="{C3A0C1CA-EAB6-4CC0-AA04-49093E67C313}"/>
              </a:ext>
            </a:extLst>
          </p:cNvPr>
          <p:cNvSpPr txBox="1"/>
          <p:nvPr/>
        </p:nvSpPr>
        <p:spPr>
          <a:xfrm>
            <a:off x="4601200" y="4478215"/>
            <a:ext cx="1554480" cy="584775"/>
          </a:xfrm>
          <a:prstGeom prst="rect">
            <a:avLst/>
          </a:prstGeom>
          <a:noFill/>
        </p:spPr>
        <p:txBody>
          <a:bodyPr wrap="square" rtlCol="0">
            <a:spAutoFit/>
          </a:bodyPr>
          <a:lstStyle/>
          <a:p>
            <a:pPr lvl="0" algn="ctr"/>
            <a:r>
              <a:rPr lang="en-US" sz="1600"/>
              <a:t>Sprint </a:t>
            </a:r>
          </a:p>
          <a:p>
            <a:pPr lvl="0" algn="ctr"/>
            <a:r>
              <a:rPr lang="en-US" sz="1600"/>
              <a:t>Planning</a:t>
            </a:r>
          </a:p>
        </p:txBody>
      </p:sp>
      <p:sp>
        <p:nvSpPr>
          <p:cNvPr id="58" name="TextBox 57">
            <a:extLst>
              <a:ext uri="{FF2B5EF4-FFF2-40B4-BE49-F238E27FC236}">
                <a16:creationId xmlns:a16="http://schemas.microsoft.com/office/drawing/2014/main" id="{1C0F74F3-2018-5AD5-5A81-E4569F596F47}"/>
              </a:ext>
            </a:extLst>
          </p:cNvPr>
          <p:cNvSpPr txBox="1"/>
          <p:nvPr/>
        </p:nvSpPr>
        <p:spPr>
          <a:xfrm>
            <a:off x="2981070" y="1606062"/>
            <a:ext cx="1554480" cy="584775"/>
          </a:xfrm>
          <a:prstGeom prst="rect">
            <a:avLst/>
          </a:prstGeom>
          <a:noFill/>
        </p:spPr>
        <p:txBody>
          <a:bodyPr wrap="square" rtlCol="0">
            <a:spAutoFit/>
          </a:bodyPr>
          <a:lstStyle/>
          <a:p>
            <a:pPr lvl="0" algn="ctr"/>
            <a:r>
              <a:rPr lang="en-US" sz="1600"/>
              <a:t>SCRUM</a:t>
            </a:r>
          </a:p>
          <a:p>
            <a:pPr lvl="0" algn="ctr"/>
            <a:r>
              <a:rPr lang="en-US" sz="1600"/>
              <a:t>teams</a:t>
            </a:r>
          </a:p>
        </p:txBody>
      </p:sp>
      <p:sp>
        <p:nvSpPr>
          <p:cNvPr id="59" name="Oval 58">
            <a:extLst>
              <a:ext uri="{FF2B5EF4-FFF2-40B4-BE49-F238E27FC236}">
                <a16:creationId xmlns:a16="http://schemas.microsoft.com/office/drawing/2014/main" id="{09673F61-642C-7067-438A-797FEF637BBF}"/>
              </a:ext>
            </a:extLst>
          </p:cNvPr>
          <p:cNvSpPr/>
          <p:nvPr/>
        </p:nvSpPr>
        <p:spPr>
          <a:xfrm>
            <a:off x="2337968" y="2459498"/>
            <a:ext cx="2743200" cy="27432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211BFAA-62F3-8215-6BB4-97610AC3F921}"/>
              </a:ext>
            </a:extLst>
          </p:cNvPr>
          <p:cNvSpPr txBox="1"/>
          <p:nvPr/>
        </p:nvSpPr>
        <p:spPr>
          <a:xfrm>
            <a:off x="2922456" y="3995229"/>
            <a:ext cx="1554480" cy="584775"/>
          </a:xfrm>
          <a:prstGeom prst="rect">
            <a:avLst/>
          </a:prstGeom>
          <a:noFill/>
        </p:spPr>
        <p:txBody>
          <a:bodyPr wrap="square" rtlCol="0">
            <a:spAutoFit/>
          </a:bodyPr>
          <a:lstStyle/>
          <a:p>
            <a:pPr lvl="0" algn="ctr"/>
            <a:r>
              <a:rPr lang="en-US" sz="1600"/>
              <a:t>SCRUM</a:t>
            </a:r>
          </a:p>
          <a:p>
            <a:pPr lvl="0" algn="ctr"/>
            <a:r>
              <a:rPr lang="en-US" sz="1600"/>
              <a:t>Framework</a:t>
            </a:r>
          </a:p>
        </p:txBody>
      </p:sp>
      <p:pic>
        <p:nvPicPr>
          <p:cNvPr id="61" name="Picture 60" descr="Shape&#10;&#10;Description automatically generated with low confidence">
            <a:extLst>
              <a:ext uri="{FF2B5EF4-FFF2-40B4-BE49-F238E27FC236}">
                <a16:creationId xmlns:a16="http://schemas.microsoft.com/office/drawing/2014/main" id="{220F1629-1382-1A25-80DA-739BE728F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216" y="3153372"/>
            <a:ext cx="822960" cy="822960"/>
          </a:xfrm>
          <a:prstGeom prst="rect">
            <a:avLst/>
          </a:prstGeom>
        </p:spPr>
      </p:pic>
      <p:sp>
        <p:nvSpPr>
          <p:cNvPr id="62" name="Rectangle 61">
            <a:extLst>
              <a:ext uri="{FF2B5EF4-FFF2-40B4-BE49-F238E27FC236}">
                <a16:creationId xmlns:a16="http://schemas.microsoft.com/office/drawing/2014/main" id="{158D9B34-3AA9-A8C3-E6FB-EF663E974027}"/>
              </a:ext>
            </a:extLst>
          </p:cNvPr>
          <p:cNvSpPr/>
          <p:nvPr/>
        </p:nvSpPr>
        <p:spPr>
          <a:xfrm>
            <a:off x="7167149" y="1909040"/>
            <a:ext cx="4023360" cy="731520"/>
          </a:xfrm>
          <a:prstGeom prst="rect">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3" name="Rectangle 7">
            <a:extLst>
              <a:ext uri="{FF2B5EF4-FFF2-40B4-BE49-F238E27FC236}">
                <a16:creationId xmlns:a16="http://schemas.microsoft.com/office/drawing/2014/main" id="{D7239704-9425-1738-BD1A-F702ED3871E5}"/>
              </a:ext>
            </a:extLst>
          </p:cNvPr>
          <p:cNvSpPr>
            <a:spLocks noChangeArrowheads="1"/>
          </p:cNvSpPr>
          <p:nvPr/>
        </p:nvSpPr>
        <p:spPr bwMode="auto">
          <a:xfrm>
            <a:off x="7164793" y="2691316"/>
            <a:ext cx="4023360" cy="2834640"/>
          </a:xfrm>
          <a:prstGeom prst="rect">
            <a:avLst/>
          </a:prstGeom>
          <a:pattFill prst="ltUpDiag">
            <a:fgClr>
              <a:schemeClr val="bg1">
                <a:lumMod val="85000"/>
              </a:schemeClr>
            </a:fgClr>
            <a:bgClr>
              <a:schemeClr val="bg1"/>
            </a:bgClr>
          </a:pattFill>
          <a:ln>
            <a:noFill/>
          </a:ln>
        </p:spPr>
        <p:txBody>
          <a:bodyPr vert="horz" wrap="square" lIns="91440" tIns="45720" rIns="91440" bIns="45720" numCol="1" anchor="t" anchorCtr="0" compatLnSpc="1">
            <a:prstTxWarp prst="textNoShape">
              <a:avLst/>
            </a:prstTxWarp>
          </a:bodyPr>
          <a:lstStyle/>
          <a:p>
            <a:endParaRPr lang="en-US"/>
          </a:p>
        </p:txBody>
      </p:sp>
      <p:sp>
        <p:nvSpPr>
          <p:cNvPr id="64" name="TextBox 63">
            <a:extLst>
              <a:ext uri="{FF2B5EF4-FFF2-40B4-BE49-F238E27FC236}">
                <a16:creationId xmlns:a16="http://schemas.microsoft.com/office/drawing/2014/main" id="{D13C173B-C010-1348-19A6-3B8CD52A0856}"/>
              </a:ext>
            </a:extLst>
          </p:cNvPr>
          <p:cNvSpPr txBox="1"/>
          <p:nvPr/>
        </p:nvSpPr>
        <p:spPr>
          <a:xfrm>
            <a:off x="7358313" y="2684550"/>
            <a:ext cx="3749040" cy="293926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1400">
                <a:solidFill>
                  <a:schemeClr val="tx1">
                    <a:lumMod val="65000"/>
                    <a:lumOff val="35000"/>
                  </a:schemeClr>
                </a:solidFill>
              </a:rPr>
              <a:t>Creating tailor made team structure</a:t>
            </a:r>
          </a:p>
          <a:p>
            <a:pPr marL="342900" indent="-342900">
              <a:spcBef>
                <a:spcPts val="600"/>
              </a:spcBef>
              <a:buFont typeface="Arial" panose="020B0604020202020204" pitchFamily="34" charset="0"/>
              <a:buChar char="•"/>
            </a:pPr>
            <a:r>
              <a:rPr lang="en-US" sz="1400">
                <a:solidFill>
                  <a:schemeClr val="tx1">
                    <a:lumMod val="65000"/>
                    <a:lumOff val="35000"/>
                  </a:schemeClr>
                </a:solidFill>
              </a:rPr>
              <a:t>Inducing high customer engagement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Directional alignment of the team</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near real-time updates</a:t>
            </a:r>
          </a:p>
          <a:p>
            <a:pPr marL="342900" indent="-342900">
              <a:spcBef>
                <a:spcPts val="600"/>
              </a:spcBef>
              <a:buFont typeface="Arial" panose="020B0604020202020204" pitchFamily="34" charset="0"/>
              <a:buChar char="•"/>
            </a:pPr>
            <a:r>
              <a:rPr lang="en-US" sz="1400">
                <a:solidFill>
                  <a:schemeClr val="tx1">
                    <a:lumMod val="65000"/>
                    <a:lumOff val="35000"/>
                  </a:schemeClr>
                </a:solidFill>
              </a:rPr>
              <a:t>Maintain transparency</a:t>
            </a:r>
          </a:p>
          <a:p>
            <a:pPr marL="342900" indent="-342900">
              <a:spcBef>
                <a:spcPts val="600"/>
              </a:spcBef>
              <a:buFont typeface="Arial" panose="020B0604020202020204" pitchFamily="34" charset="0"/>
              <a:buChar char="•"/>
            </a:pPr>
            <a:r>
              <a:rPr lang="en-US" sz="1400">
                <a:solidFill>
                  <a:schemeClr val="tx1">
                    <a:lumMod val="65000"/>
                    <a:lumOff val="35000"/>
                  </a:schemeClr>
                </a:solidFill>
              </a:rPr>
              <a:t>Keeping daily check on delays</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customer feedback</a:t>
            </a:r>
          </a:p>
          <a:p>
            <a:pPr marL="342900" indent="-342900">
              <a:spcBef>
                <a:spcPts val="600"/>
              </a:spcBef>
              <a:buFont typeface="Arial" panose="020B0604020202020204" pitchFamily="34" charset="0"/>
              <a:buChar char="•"/>
            </a:pPr>
            <a:r>
              <a:rPr lang="en-US" sz="1400">
                <a:solidFill>
                  <a:schemeClr val="tx1">
                    <a:lumMod val="65000"/>
                    <a:lumOff val="35000"/>
                  </a:schemeClr>
                </a:solidFill>
              </a:rPr>
              <a:t>Predictable Quality and delivery</a:t>
            </a:r>
          </a:p>
          <a:p>
            <a:pPr marL="342900" indent="-342900">
              <a:spcBef>
                <a:spcPts val="600"/>
              </a:spcBef>
              <a:buFont typeface="Arial" panose="020B0604020202020204" pitchFamily="34" charset="0"/>
              <a:buChar char="•"/>
            </a:pPr>
            <a:r>
              <a:rPr lang="en-US" sz="1400">
                <a:solidFill>
                  <a:schemeClr val="tx1">
                    <a:lumMod val="65000"/>
                    <a:lumOff val="35000"/>
                  </a:schemeClr>
                </a:solidFill>
              </a:rPr>
              <a:t>Continuous learning and improvement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Foster Best practices</a:t>
            </a:r>
            <a:endParaRPr lang="en-US" sz="1400"/>
          </a:p>
        </p:txBody>
      </p:sp>
      <p:sp>
        <p:nvSpPr>
          <p:cNvPr id="65" name="TextBox 64">
            <a:extLst>
              <a:ext uri="{FF2B5EF4-FFF2-40B4-BE49-F238E27FC236}">
                <a16:creationId xmlns:a16="http://schemas.microsoft.com/office/drawing/2014/main" id="{6EE2E341-6BAD-18F2-C4B4-FD36B2E5C853}"/>
              </a:ext>
            </a:extLst>
          </p:cNvPr>
          <p:cNvSpPr txBox="1"/>
          <p:nvPr/>
        </p:nvSpPr>
        <p:spPr>
          <a:xfrm>
            <a:off x="7259837" y="1979380"/>
            <a:ext cx="3749040" cy="738664"/>
          </a:xfrm>
          <a:prstGeom prst="rect">
            <a:avLst/>
          </a:prstGeom>
          <a:noFill/>
        </p:spPr>
        <p:txBody>
          <a:bodyPr wrap="square" rtlCol="0">
            <a:spAutoFit/>
          </a:bodyPr>
          <a:lstStyle/>
          <a:p>
            <a:r>
              <a:rPr lang="en-US" sz="1400" b="1">
                <a:solidFill>
                  <a:schemeClr val="bg1"/>
                </a:solidFill>
              </a:rPr>
              <a:t>Happiest Minds leverages</a:t>
            </a:r>
          </a:p>
          <a:p>
            <a:r>
              <a:rPr lang="en-US" sz="1400" b="1">
                <a:solidFill>
                  <a:schemeClr val="bg1"/>
                </a:solidFill>
              </a:rPr>
              <a:t>SCRUM Agile framework for:</a:t>
            </a:r>
          </a:p>
          <a:p>
            <a:endParaRPr lang="en-US" sz="1400">
              <a:solidFill>
                <a:schemeClr val="bg1"/>
              </a:solidFill>
            </a:endParaRPr>
          </a:p>
        </p:txBody>
      </p:sp>
    </p:spTree>
    <p:extLst>
      <p:ext uri="{BB962C8B-B14F-4D97-AF65-F5344CB8AC3E}">
        <p14:creationId xmlns:p14="http://schemas.microsoft.com/office/powerpoint/2010/main" val="33813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Agile: Sprint Cycle</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703615-9DC6-5CEC-2A03-66B155170E55}"/>
              </a:ext>
            </a:extLst>
          </p:cNvPr>
          <p:cNvGrpSpPr/>
          <p:nvPr/>
        </p:nvGrpSpPr>
        <p:grpSpPr>
          <a:xfrm>
            <a:off x="548370" y="1262269"/>
            <a:ext cx="11095261" cy="5296040"/>
            <a:chOff x="730407" y="1242900"/>
            <a:chExt cx="11095261" cy="5267134"/>
          </a:xfrm>
        </p:grpSpPr>
        <p:pic>
          <p:nvPicPr>
            <p:cNvPr id="7" name="Graphic 2" descr="List">
              <a:extLst>
                <a:ext uri="{FF2B5EF4-FFF2-40B4-BE49-F238E27FC236}">
                  <a16:creationId xmlns:a16="http://schemas.microsoft.com/office/drawing/2014/main" id="{F215F24C-3BEA-775C-3086-BD1275D31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74" y="3442695"/>
              <a:ext cx="914400" cy="914400"/>
            </a:xfrm>
            <a:prstGeom prst="rect">
              <a:avLst/>
            </a:prstGeom>
          </p:spPr>
        </p:pic>
        <p:pic>
          <p:nvPicPr>
            <p:cNvPr id="8" name="Graphic 3" descr="Customer review">
              <a:extLst>
                <a:ext uri="{FF2B5EF4-FFF2-40B4-BE49-F238E27FC236}">
                  <a16:creationId xmlns:a16="http://schemas.microsoft.com/office/drawing/2014/main" id="{42999582-DC63-637C-AD79-411865A943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984" y="2200275"/>
              <a:ext cx="914400" cy="914400"/>
            </a:xfrm>
            <a:prstGeom prst="rect">
              <a:avLst/>
            </a:prstGeom>
          </p:spPr>
        </p:pic>
        <p:pic>
          <p:nvPicPr>
            <p:cNvPr id="9" name="Graphic 4" descr="Group brainstorm">
              <a:extLst>
                <a:ext uri="{FF2B5EF4-FFF2-40B4-BE49-F238E27FC236}">
                  <a16:creationId xmlns:a16="http://schemas.microsoft.com/office/drawing/2014/main" id="{24DEEDE5-86BC-7EB7-63F9-6B36D64DE8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984" y="4321950"/>
              <a:ext cx="914400" cy="914400"/>
            </a:xfrm>
            <a:prstGeom prst="rect">
              <a:avLst/>
            </a:prstGeom>
          </p:spPr>
        </p:pic>
        <p:pic>
          <p:nvPicPr>
            <p:cNvPr id="11" name="Graphic 5" descr="Checklist">
              <a:extLst>
                <a:ext uri="{FF2B5EF4-FFF2-40B4-BE49-F238E27FC236}">
                  <a16:creationId xmlns:a16="http://schemas.microsoft.com/office/drawing/2014/main" id="{E29E3113-94DF-DDED-A946-A3C91029B6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0150" y="3122674"/>
              <a:ext cx="914400" cy="914400"/>
            </a:xfrm>
            <a:prstGeom prst="rect">
              <a:avLst/>
            </a:prstGeom>
          </p:spPr>
        </p:pic>
        <p:pic>
          <p:nvPicPr>
            <p:cNvPr id="13" name="Graphic 6" descr="User">
              <a:extLst>
                <a:ext uri="{FF2B5EF4-FFF2-40B4-BE49-F238E27FC236}">
                  <a16:creationId xmlns:a16="http://schemas.microsoft.com/office/drawing/2014/main" id="{6EC0F85B-0260-74EB-EDF6-2BEABA4C2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7428" y="1295399"/>
              <a:ext cx="668707" cy="668707"/>
            </a:xfrm>
            <a:prstGeom prst="rect">
              <a:avLst/>
            </a:prstGeom>
          </p:spPr>
        </p:pic>
        <p:pic>
          <p:nvPicPr>
            <p:cNvPr id="14" name="Graphic 7" descr="Users">
              <a:extLst>
                <a:ext uri="{FF2B5EF4-FFF2-40B4-BE49-F238E27FC236}">
                  <a16:creationId xmlns:a16="http://schemas.microsoft.com/office/drawing/2014/main" id="{3B70FB0B-73B5-B9D7-B01E-05C991417E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65727" y="2667000"/>
              <a:ext cx="914400" cy="914400"/>
            </a:xfrm>
            <a:prstGeom prst="rect">
              <a:avLst/>
            </a:prstGeom>
          </p:spPr>
        </p:pic>
        <p:pic>
          <p:nvPicPr>
            <p:cNvPr id="15" name="Graphic 8" descr="User">
              <a:extLst>
                <a:ext uri="{FF2B5EF4-FFF2-40B4-BE49-F238E27FC236}">
                  <a16:creationId xmlns:a16="http://schemas.microsoft.com/office/drawing/2014/main" id="{5079CDCB-ED19-7F75-9C98-2596CDDB04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36436" y="2128028"/>
              <a:ext cx="725476" cy="725476"/>
            </a:xfrm>
            <a:prstGeom prst="rect">
              <a:avLst/>
            </a:prstGeom>
          </p:spPr>
        </p:pic>
        <p:pic>
          <p:nvPicPr>
            <p:cNvPr id="16" name="Graphic 9" descr="Users">
              <a:extLst>
                <a:ext uri="{FF2B5EF4-FFF2-40B4-BE49-F238E27FC236}">
                  <a16:creationId xmlns:a16="http://schemas.microsoft.com/office/drawing/2014/main" id="{99CEB338-F392-25BB-8AB4-BAB46EB44E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58436" y="1334847"/>
              <a:ext cx="914400" cy="914400"/>
            </a:xfrm>
            <a:prstGeom prst="rect">
              <a:avLst/>
            </a:prstGeom>
          </p:spPr>
        </p:pic>
        <p:sp>
          <p:nvSpPr>
            <p:cNvPr id="17" name="Arrow: Down 16">
              <a:extLst>
                <a:ext uri="{FF2B5EF4-FFF2-40B4-BE49-F238E27FC236}">
                  <a16:creationId xmlns:a16="http://schemas.microsoft.com/office/drawing/2014/main" id="{3561D5CE-C7DE-18DE-FC64-3DFA63CCB115}"/>
                </a:ext>
              </a:extLst>
            </p:cNvPr>
            <p:cNvSpPr/>
            <p:nvPr/>
          </p:nvSpPr>
          <p:spPr>
            <a:xfrm>
              <a:off x="1020276" y="2032591"/>
              <a:ext cx="423013" cy="842032"/>
            </a:xfrm>
            <a:prstGeom prst="down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9EFCD4-260C-2637-6336-B862AB8071A5}"/>
                </a:ext>
              </a:extLst>
            </p:cNvPr>
            <p:cNvSpPr/>
            <p:nvPr/>
          </p:nvSpPr>
          <p:spPr>
            <a:xfrm>
              <a:off x="2492844" y="3372486"/>
              <a:ext cx="1456614" cy="409575"/>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C412D65-005C-5B52-A92D-56B0BEFC027B}"/>
                </a:ext>
              </a:extLst>
            </p:cNvPr>
            <p:cNvSpPr/>
            <p:nvPr/>
          </p:nvSpPr>
          <p:spPr>
            <a:xfrm>
              <a:off x="4909550" y="3636542"/>
              <a:ext cx="3042651" cy="442166"/>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TextBox 13">
              <a:extLst>
                <a:ext uri="{FF2B5EF4-FFF2-40B4-BE49-F238E27FC236}">
                  <a16:creationId xmlns:a16="http://schemas.microsoft.com/office/drawing/2014/main" id="{8B1D5098-65FD-D1D2-4262-FF663E5DC8E0}"/>
                </a:ext>
              </a:extLst>
            </p:cNvPr>
            <p:cNvSpPr txBox="1"/>
            <p:nvPr/>
          </p:nvSpPr>
          <p:spPr>
            <a:xfrm>
              <a:off x="752486" y="2928562"/>
              <a:ext cx="1075539"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Prioritized Product Backlog</a:t>
              </a:r>
            </a:p>
          </p:txBody>
        </p:sp>
        <p:sp>
          <p:nvSpPr>
            <p:cNvPr id="21" name="TextBox 14">
              <a:extLst>
                <a:ext uri="{FF2B5EF4-FFF2-40B4-BE49-F238E27FC236}">
                  <a16:creationId xmlns:a16="http://schemas.microsoft.com/office/drawing/2014/main" id="{F97DCDCD-2065-3961-F06E-9CCDA2B5E9A2}"/>
                </a:ext>
              </a:extLst>
            </p:cNvPr>
            <p:cNvSpPr txBox="1"/>
            <p:nvPr/>
          </p:nvSpPr>
          <p:spPr>
            <a:xfrm>
              <a:off x="2591238" y="3796166"/>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planning at start of every sprint</a:t>
              </a:r>
            </a:p>
          </p:txBody>
        </p:sp>
        <p:sp>
          <p:nvSpPr>
            <p:cNvPr id="22" name="TextBox 15">
              <a:extLst>
                <a:ext uri="{FF2B5EF4-FFF2-40B4-BE49-F238E27FC236}">
                  <a16:creationId xmlns:a16="http://schemas.microsoft.com/office/drawing/2014/main" id="{84F21362-1F09-4BBA-CE8C-B8DEE357B0E9}"/>
                </a:ext>
              </a:extLst>
            </p:cNvPr>
            <p:cNvSpPr txBox="1"/>
            <p:nvPr/>
          </p:nvSpPr>
          <p:spPr>
            <a:xfrm>
              <a:off x="3881603" y="4039548"/>
              <a:ext cx="1061047" cy="246221"/>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Backlog</a:t>
              </a:r>
            </a:p>
          </p:txBody>
        </p:sp>
        <p:sp>
          <p:nvSpPr>
            <p:cNvPr id="23" name="TextBox 16">
              <a:extLst>
                <a:ext uri="{FF2B5EF4-FFF2-40B4-BE49-F238E27FC236}">
                  <a16:creationId xmlns:a16="http://schemas.microsoft.com/office/drawing/2014/main" id="{E8FE0E1B-1B1B-773F-6C1B-579C3F8B9E70}"/>
                </a:ext>
              </a:extLst>
            </p:cNvPr>
            <p:cNvSpPr txBox="1"/>
            <p:nvPr/>
          </p:nvSpPr>
          <p:spPr>
            <a:xfrm>
              <a:off x="5429081" y="3346494"/>
              <a:ext cx="1333837"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Sprint of 2 weeks</a:t>
              </a:r>
            </a:p>
          </p:txBody>
        </p:sp>
        <p:sp>
          <p:nvSpPr>
            <p:cNvPr id="24" name="TextBox 17">
              <a:extLst>
                <a:ext uri="{FF2B5EF4-FFF2-40B4-BE49-F238E27FC236}">
                  <a16:creationId xmlns:a16="http://schemas.microsoft.com/office/drawing/2014/main" id="{3450DC20-41B4-D556-73F8-A7712E3949AB}"/>
                </a:ext>
              </a:extLst>
            </p:cNvPr>
            <p:cNvSpPr txBox="1"/>
            <p:nvPr/>
          </p:nvSpPr>
          <p:spPr>
            <a:xfrm>
              <a:off x="5844019" y="2019493"/>
              <a:ext cx="986325"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Daily Scrum</a:t>
              </a:r>
            </a:p>
          </p:txBody>
        </p:sp>
        <p:pic>
          <p:nvPicPr>
            <p:cNvPr id="25" name="Graphic 18" descr="Box">
              <a:extLst>
                <a:ext uri="{FF2B5EF4-FFF2-40B4-BE49-F238E27FC236}">
                  <a16:creationId xmlns:a16="http://schemas.microsoft.com/office/drawing/2014/main" id="{C4B0D275-2C91-BB07-DE5F-4844E63DDF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57326" y="3220624"/>
              <a:ext cx="914400" cy="914400"/>
            </a:xfrm>
            <a:prstGeom prst="rect">
              <a:avLst/>
            </a:prstGeom>
          </p:spPr>
        </p:pic>
        <p:sp>
          <p:nvSpPr>
            <p:cNvPr id="26" name="TextBox 19">
              <a:extLst>
                <a:ext uri="{FF2B5EF4-FFF2-40B4-BE49-F238E27FC236}">
                  <a16:creationId xmlns:a16="http://schemas.microsoft.com/office/drawing/2014/main" id="{69B7C486-5E21-65EF-EB9C-D0763F4D653F}"/>
                </a:ext>
              </a:extLst>
            </p:cNvPr>
            <p:cNvSpPr txBox="1"/>
            <p:nvPr/>
          </p:nvSpPr>
          <p:spPr>
            <a:xfrm>
              <a:off x="9093572" y="2124305"/>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Review at the end of every sprint</a:t>
              </a:r>
            </a:p>
          </p:txBody>
        </p:sp>
        <p:sp>
          <p:nvSpPr>
            <p:cNvPr id="27" name="TextBox 20">
              <a:extLst>
                <a:ext uri="{FF2B5EF4-FFF2-40B4-BE49-F238E27FC236}">
                  <a16:creationId xmlns:a16="http://schemas.microsoft.com/office/drawing/2014/main" id="{7F6CF78D-CA82-7B4C-559D-2544A252C98E}"/>
                </a:ext>
              </a:extLst>
            </p:cNvPr>
            <p:cNvSpPr txBox="1"/>
            <p:nvPr/>
          </p:nvSpPr>
          <p:spPr>
            <a:xfrm>
              <a:off x="9093572" y="4779150"/>
              <a:ext cx="1190625" cy="707886"/>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Retrospective at the end of every sprint</a:t>
              </a:r>
            </a:p>
          </p:txBody>
        </p:sp>
        <p:pic>
          <p:nvPicPr>
            <p:cNvPr id="28" name="Graphic 21" descr="User">
              <a:extLst>
                <a:ext uri="{FF2B5EF4-FFF2-40B4-BE49-F238E27FC236}">
                  <a16:creationId xmlns:a16="http://schemas.microsoft.com/office/drawing/2014/main" id="{669A385A-5D24-0180-1D7B-C593C6DF08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06389" y="4980242"/>
              <a:ext cx="668708" cy="668708"/>
            </a:xfrm>
            <a:prstGeom prst="rect">
              <a:avLst/>
            </a:prstGeom>
          </p:spPr>
        </p:pic>
        <p:pic>
          <p:nvPicPr>
            <p:cNvPr id="29" name="Graphic 22" descr="User">
              <a:extLst>
                <a:ext uri="{FF2B5EF4-FFF2-40B4-BE49-F238E27FC236}">
                  <a16:creationId xmlns:a16="http://schemas.microsoft.com/office/drawing/2014/main" id="{BBFD4E36-B9C9-260E-B3D5-D5630036452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57140" y="6077603"/>
              <a:ext cx="430238" cy="430238"/>
            </a:xfrm>
            <a:prstGeom prst="rect">
              <a:avLst/>
            </a:prstGeom>
          </p:spPr>
        </p:pic>
        <p:pic>
          <p:nvPicPr>
            <p:cNvPr id="30" name="Graphic 23" descr="User">
              <a:extLst>
                <a:ext uri="{FF2B5EF4-FFF2-40B4-BE49-F238E27FC236}">
                  <a16:creationId xmlns:a16="http://schemas.microsoft.com/office/drawing/2014/main" id="{9CC33F3F-4A73-CBDF-D1D4-07B384D290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1452" y="6044625"/>
              <a:ext cx="430650" cy="430650"/>
            </a:xfrm>
            <a:prstGeom prst="rect">
              <a:avLst/>
            </a:prstGeom>
          </p:spPr>
        </p:pic>
        <p:pic>
          <p:nvPicPr>
            <p:cNvPr id="31" name="Graphic 24" descr="User">
              <a:extLst>
                <a:ext uri="{FF2B5EF4-FFF2-40B4-BE49-F238E27FC236}">
                  <a16:creationId xmlns:a16="http://schemas.microsoft.com/office/drawing/2014/main" id="{D8B5847A-745A-7A85-1F1F-BD675C2FEAF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17262" y="6067413"/>
              <a:ext cx="432497" cy="432497"/>
            </a:xfrm>
            <a:prstGeom prst="rect">
              <a:avLst/>
            </a:prstGeom>
          </p:spPr>
        </p:pic>
        <p:sp>
          <p:nvSpPr>
            <p:cNvPr id="32" name="TextBox 25">
              <a:extLst>
                <a:ext uri="{FF2B5EF4-FFF2-40B4-BE49-F238E27FC236}">
                  <a16:creationId xmlns:a16="http://schemas.microsoft.com/office/drawing/2014/main" id="{3C91FA9D-DC3A-DBE1-DBDF-F4DB42C9D358}"/>
                </a:ext>
              </a:extLst>
            </p:cNvPr>
            <p:cNvSpPr txBox="1"/>
            <p:nvPr/>
          </p:nvSpPr>
          <p:spPr>
            <a:xfrm>
              <a:off x="9071161" y="3608104"/>
              <a:ext cx="1074385" cy="246221"/>
            </a:xfrm>
            <a:prstGeom prst="rect">
              <a:avLst/>
            </a:prstGeom>
            <a:gradFill rotWithShape="1">
              <a:gsLst>
                <a:gs pos="0">
                  <a:srgbClr val="3EB44A">
                    <a:satMod val="103000"/>
                    <a:lumMod val="102000"/>
                    <a:tint val="94000"/>
                  </a:srgbClr>
                </a:gs>
                <a:gs pos="50000">
                  <a:srgbClr val="3EB44A">
                    <a:satMod val="110000"/>
                    <a:lumMod val="100000"/>
                    <a:shade val="100000"/>
                  </a:srgbClr>
                </a:gs>
                <a:gs pos="100000">
                  <a:srgbClr val="3EB44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Segoe UI"/>
                  <a:ea typeface="+mn-ea"/>
                  <a:cs typeface="+mn-cs"/>
                </a:rPr>
                <a:t>Finished Work</a:t>
              </a:r>
            </a:p>
          </p:txBody>
        </p:sp>
        <p:sp>
          <p:nvSpPr>
            <p:cNvPr id="33" name="TextBox 26">
              <a:extLst>
                <a:ext uri="{FF2B5EF4-FFF2-40B4-BE49-F238E27FC236}">
                  <a16:creationId xmlns:a16="http://schemas.microsoft.com/office/drawing/2014/main" id="{914E84AC-8875-4C75-EF4F-06DB16F4DFDC}"/>
                </a:ext>
              </a:extLst>
            </p:cNvPr>
            <p:cNvSpPr txBox="1"/>
            <p:nvPr/>
          </p:nvSpPr>
          <p:spPr>
            <a:xfrm>
              <a:off x="1148153" y="6220887"/>
              <a:ext cx="1305165" cy="27548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Ascend Learning</a:t>
              </a:r>
            </a:p>
          </p:txBody>
        </p:sp>
        <p:sp>
          <p:nvSpPr>
            <p:cNvPr id="34" name="TextBox 27">
              <a:extLst>
                <a:ext uri="{FF2B5EF4-FFF2-40B4-BE49-F238E27FC236}">
                  <a16:creationId xmlns:a16="http://schemas.microsoft.com/office/drawing/2014/main" id="{48F23F34-47F6-E30F-F0EF-EC2DE82DC86E}"/>
                </a:ext>
              </a:extLst>
            </p:cNvPr>
            <p:cNvSpPr txBox="1"/>
            <p:nvPr/>
          </p:nvSpPr>
          <p:spPr>
            <a:xfrm>
              <a:off x="3390608" y="6234547"/>
              <a:ext cx="1755609"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SPOC (Happiest Minds)</a:t>
              </a:r>
            </a:p>
          </p:txBody>
        </p:sp>
        <p:sp>
          <p:nvSpPr>
            <p:cNvPr id="35" name="TextBox 28">
              <a:extLst>
                <a:ext uri="{FF2B5EF4-FFF2-40B4-BE49-F238E27FC236}">
                  <a16:creationId xmlns:a16="http://schemas.microsoft.com/office/drawing/2014/main" id="{F971046C-1347-CB44-85C4-E3F00A957FA6}"/>
                </a:ext>
              </a:extLst>
            </p:cNvPr>
            <p:cNvSpPr txBox="1"/>
            <p:nvPr/>
          </p:nvSpPr>
          <p:spPr>
            <a:xfrm>
              <a:off x="5938274" y="6229852"/>
              <a:ext cx="1633781"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262626"/>
                  </a:solidFill>
                  <a:latin typeface="Segoe UI"/>
                </a:rPr>
                <a:t>Happiest</a:t>
              </a:r>
              <a:r>
                <a:rPr kumimoji="0" lang="en-US" sz="1200" b="0" i="0" u="none" strike="noStrike" kern="0" cap="none" spc="0" normalizeH="0" baseline="0" noProof="0">
                  <a:ln>
                    <a:noFill/>
                  </a:ln>
                  <a:solidFill>
                    <a:srgbClr val="262626"/>
                  </a:solidFill>
                  <a:effectLst/>
                  <a:uLnTx/>
                  <a:uFillTx/>
                  <a:latin typeface="Segoe UI"/>
                  <a:ea typeface="+mn-ea"/>
                  <a:cs typeface="+mn-cs"/>
                </a:rPr>
                <a:t> Minds team</a:t>
              </a:r>
            </a:p>
          </p:txBody>
        </p:sp>
        <p:pic>
          <p:nvPicPr>
            <p:cNvPr id="36" name="Graphic 29" descr="User">
              <a:extLst>
                <a:ext uri="{FF2B5EF4-FFF2-40B4-BE49-F238E27FC236}">
                  <a16:creationId xmlns:a16="http://schemas.microsoft.com/office/drawing/2014/main" id="{FA440398-9473-12E7-58FE-F637FFB398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7032" y="1499506"/>
              <a:ext cx="660230" cy="660230"/>
            </a:xfrm>
            <a:prstGeom prst="rect">
              <a:avLst/>
            </a:prstGeom>
          </p:spPr>
        </p:pic>
        <p:pic>
          <p:nvPicPr>
            <p:cNvPr id="37" name="Graphic 30" descr="User">
              <a:extLst>
                <a:ext uri="{FF2B5EF4-FFF2-40B4-BE49-F238E27FC236}">
                  <a16:creationId xmlns:a16="http://schemas.microsoft.com/office/drawing/2014/main" id="{E48D95F3-7A7A-29FE-DC89-5AEDA85AE2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69419" y="1504762"/>
              <a:ext cx="668707" cy="668707"/>
            </a:xfrm>
            <a:prstGeom prst="rect">
              <a:avLst/>
            </a:prstGeom>
          </p:spPr>
        </p:pic>
        <p:sp>
          <p:nvSpPr>
            <p:cNvPr id="38" name="Arrow: Curved Up 37">
              <a:extLst>
                <a:ext uri="{FF2B5EF4-FFF2-40B4-BE49-F238E27FC236}">
                  <a16:creationId xmlns:a16="http://schemas.microsoft.com/office/drawing/2014/main" id="{397281F3-A868-2E72-2D03-2D4AD6786391}"/>
                </a:ext>
              </a:extLst>
            </p:cNvPr>
            <p:cNvSpPr/>
            <p:nvPr/>
          </p:nvSpPr>
          <p:spPr>
            <a:xfrm rot="16200000">
              <a:off x="1505398" y="3941086"/>
              <a:ext cx="1091674" cy="801834"/>
            </a:xfrm>
            <a:prstGeom prst="curvedUp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9" name="TextBox 32">
              <a:extLst>
                <a:ext uri="{FF2B5EF4-FFF2-40B4-BE49-F238E27FC236}">
                  <a16:creationId xmlns:a16="http://schemas.microsoft.com/office/drawing/2014/main" id="{F71E9522-F5EA-A6B8-87A9-5116B7828663}"/>
                </a:ext>
              </a:extLst>
            </p:cNvPr>
            <p:cNvSpPr txBox="1"/>
            <p:nvPr/>
          </p:nvSpPr>
          <p:spPr>
            <a:xfrm>
              <a:off x="827062" y="4560015"/>
              <a:ext cx="853123"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Backlog Grooming</a:t>
              </a:r>
            </a:p>
          </p:txBody>
        </p:sp>
        <p:pic>
          <p:nvPicPr>
            <p:cNvPr id="40" name="Graphic 33" descr="Users">
              <a:extLst>
                <a:ext uri="{FF2B5EF4-FFF2-40B4-BE49-F238E27FC236}">
                  <a16:creationId xmlns:a16="http://schemas.microsoft.com/office/drawing/2014/main" id="{849DF028-DC36-EA53-240F-E38C378A64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14281" y="5007214"/>
              <a:ext cx="914400" cy="914400"/>
            </a:xfrm>
            <a:prstGeom prst="rect">
              <a:avLst/>
            </a:prstGeom>
          </p:spPr>
        </p:pic>
        <p:pic>
          <p:nvPicPr>
            <p:cNvPr id="41" name="Graphic 34" descr="User">
              <a:extLst>
                <a:ext uri="{FF2B5EF4-FFF2-40B4-BE49-F238E27FC236}">
                  <a16:creationId xmlns:a16="http://schemas.microsoft.com/office/drawing/2014/main" id="{D287BEE6-AEE0-DBEC-FF98-C053DD4351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0407" y="4984307"/>
              <a:ext cx="725476" cy="725476"/>
            </a:xfrm>
            <a:prstGeom prst="rect">
              <a:avLst/>
            </a:prstGeom>
          </p:spPr>
        </p:pic>
        <p:pic>
          <p:nvPicPr>
            <p:cNvPr id="42" name="Graphic 35" descr="User">
              <a:extLst>
                <a:ext uri="{FF2B5EF4-FFF2-40B4-BE49-F238E27FC236}">
                  <a16:creationId xmlns:a16="http://schemas.microsoft.com/office/drawing/2014/main" id="{A97F3184-CE21-4696-EA9B-1DD12BD4BB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6818" y="2684897"/>
              <a:ext cx="668707" cy="668707"/>
            </a:xfrm>
            <a:prstGeom prst="rect">
              <a:avLst/>
            </a:prstGeom>
          </p:spPr>
        </p:pic>
        <p:pic>
          <p:nvPicPr>
            <p:cNvPr id="43" name="Graphic 36" descr="User">
              <a:extLst>
                <a:ext uri="{FF2B5EF4-FFF2-40B4-BE49-F238E27FC236}">
                  <a16:creationId xmlns:a16="http://schemas.microsoft.com/office/drawing/2014/main" id="{00F1ACE6-9482-917A-32A7-489953B78F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260840" y="5168747"/>
              <a:ext cx="668707" cy="668707"/>
            </a:xfrm>
            <a:prstGeom prst="rect">
              <a:avLst/>
            </a:prstGeom>
          </p:spPr>
        </p:pic>
        <p:sp>
          <p:nvSpPr>
            <p:cNvPr id="44" name="TextBox 37">
              <a:extLst>
                <a:ext uri="{FF2B5EF4-FFF2-40B4-BE49-F238E27FC236}">
                  <a16:creationId xmlns:a16="http://schemas.microsoft.com/office/drawing/2014/main" id="{EF225A23-9AF4-3CBC-444F-065B51A02E4B}"/>
                </a:ext>
              </a:extLst>
            </p:cNvPr>
            <p:cNvSpPr txBox="1"/>
            <p:nvPr/>
          </p:nvSpPr>
          <p:spPr>
            <a:xfrm>
              <a:off x="10618231" y="3353604"/>
              <a:ext cx="1207437"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reports on Jira/Confluence</a:t>
              </a:r>
            </a:p>
          </p:txBody>
        </p:sp>
        <p:cxnSp>
          <p:nvCxnSpPr>
            <p:cNvPr id="45" name="Connector: Elbow 44">
              <a:extLst>
                <a:ext uri="{FF2B5EF4-FFF2-40B4-BE49-F238E27FC236}">
                  <a16:creationId xmlns:a16="http://schemas.microsoft.com/office/drawing/2014/main" id="{2FEC6968-B802-3FC0-CFD4-E187E36D716B}"/>
                </a:ext>
              </a:extLst>
            </p:cNvPr>
            <p:cNvCxnSpPr>
              <a:cxnSpLocks/>
            </p:cNvCxnSpPr>
            <p:nvPr/>
          </p:nvCxnSpPr>
          <p:spPr>
            <a:xfrm>
              <a:off x="10284197" y="2401304"/>
              <a:ext cx="937753" cy="977617"/>
            </a:xfrm>
            <a:prstGeom prst="bentConnector2">
              <a:avLst/>
            </a:prstGeom>
            <a:noFill/>
            <a:ln w="50800" cap="flat" cmpd="sng" algn="ctr">
              <a:solidFill>
                <a:srgbClr val="04959A"/>
              </a:solidFill>
              <a:prstDash val="solid"/>
              <a:miter lim="800000"/>
              <a:tailEnd type="triangle"/>
            </a:ln>
            <a:effectLst/>
          </p:spPr>
        </p:cxnSp>
        <p:cxnSp>
          <p:nvCxnSpPr>
            <p:cNvPr id="46" name="Connector: Elbow 45">
              <a:extLst>
                <a:ext uri="{FF2B5EF4-FFF2-40B4-BE49-F238E27FC236}">
                  <a16:creationId xmlns:a16="http://schemas.microsoft.com/office/drawing/2014/main" id="{17A726F8-37CD-5CF9-D75C-367ACADC6815}"/>
                </a:ext>
              </a:extLst>
            </p:cNvPr>
            <p:cNvCxnSpPr>
              <a:cxnSpLocks/>
            </p:cNvCxnSpPr>
            <p:nvPr/>
          </p:nvCxnSpPr>
          <p:spPr>
            <a:xfrm flipV="1">
              <a:off x="10284197" y="3779031"/>
              <a:ext cx="937753" cy="1354062"/>
            </a:xfrm>
            <a:prstGeom prst="bentConnector2">
              <a:avLst/>
            </a:prstGeom>
            <a:noFill/>
            <a:ln w="50800" cap="flat" cmpd="sng" algn="ctr">
              <a:solidFill>
                <a:srgbClr val="04959A"/>
              </a:solidFill>
              <a:prstDash val="solid"/>
              <a:miter lim="800000"/>
              <a:tailEnd type="triangle"/>
            </a:ln>
            <a:effectLst/>
          </p:spPr>
        </p:cxnSp>
        <p:pic>
          <p:nvPicPr>
            <p:cNvPr id="47" name="Graphic 40" descr="User">
              <a:extLst>
                <a:ext uri="{FF2B5EF4-FFF2-40B4-BE49-F238E27FC236}">
                  <a16:creationId xmlns:a16="http://schemas.microsoft.com/office/drawing/2014/main" id="{90C231C5-9231-5493-EDF2-F3B643DBDB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9290" y="1242900"/>
              <a:ext cx="725476" cy="725476"/>
            </a:xfrm>
            <a:prstGeom prst="rect">
              <a:avLst/>
            </a:prstGeom>
          </p:spPr>
        </p:pic>
        <p:sp>
          <p:nvSpPr>
            <p:cNvPr id="48" name="Arrow: Circular 47">
              <a:extLst>
                <a:ext uri="{FF2B5EF4-FFF2-40B4-BE49-F238E27FC236}">
                  <a16:creationId xmlns:a16="http://schemas.microsoft.com/office/drawing/2014/main" id="{A746B395-14FB-9C67-AA6B-B991E384C3A5}"/>
                </a:ext>
              </a:extLst>
            </p:cNvPr>
            <p:cNvSpPr/>
            <p:nvPr/>
          </p:nvSpPr>
          <p:spPr>
            <a:xfrm rot="21147152" flipH="1">
              <a:off x="5543223" y="2370501"/>
              <a:ext cx="1958569" cy="1702105"/>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sp>
          <p:nvSpPr>
            <p:cNvPr id="49" name="Arrow: Circular 48">
              <a:extLst>
                <a:ext uri="{FF2B5EF4-FFF2-40B4-BE49-F238E27FC236}">
                  <a16:creationId xmlns:a16="http://schemas.microsoft.com/office/drawing/2014/main" id="{2738087B-4727-9186-0018-49AA7315E42D}"/>
                </a:ext>
              </a:extLst>
            </p:cNvPr>
            <p:cNvSpPr/>
            <p:nvPr/>
          </p:nvSpPr>
          <p:spPr>
            <a:xfrm rot="4477340">
              <a:off x="6736329" y="1964069"/>
              <a:ext cx="993780" cy="1044677"/>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grpSp>
    </p:spTree>
    <p:extLst>
      <p:ext uri="{BB962C8B-B14F-4D97-AF65-F5344CB8AC3E}">
        <p14:creationId xmlns:p14="http://schemas.microsoft.com/office/powerpoint/2010/main" val="381322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8B50930-C708-8942-B947-9F6D5AE49268}"/>
              </a:ext>
            </a:extLst>
          </p:cNvPr>
          <p:cNvPicPr>
            <a:picLocks noChangeAspect="1"/>
          </p:cNvPicPr>
          <p:nvPr/>
        </p:nvPicPr>
        <p:blipFill>
          <a:blip r:embed="rId2">
            <a:alphaModFix amt="70000"/>
          </a:blip>
          <a:stretch>
            <a:fillRect/>
          </a:stretch>
        </p:blipFill>
        <p:spPr>
          <a:xfrm>
            <a:off x="160317" y="1290253"/>
            <a:ext cx="5365857" cy="2281543"/>
          </a:xfrm>
          <a:prstGeom prst="rect">
            <a:avLst/>
          </a:prstGeom>
        </p:spPr>
      </p:pic>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Governance Model</a:t>
            </a:r>
            <a:endParaRPr lang="en-US"/>
          </a:p>
        </p:txBody>
      </p:sp>
      <p:sp>
        <p:nvSpPr>
          <p:cNvPr id="3" name="Slide Number Placeholder 2">
            <a:extLst>
              <a:ext uri="{FF2B5EF4-FFF2-40B4-BE49-F238E27FC236}">
                <a16:creationId xmlns:a16="http://schemas.microsoft.com/office/drawing/2014/main" id="{8A3C0657-0089-3F48-AA94-0EA8EAD79324}"/>
              </a:ext>
            </a:extLst>
          </p:cNvPr>
          <p:cNvSpPr>
            <a:spLocks noGrp="1"/>
          </p:cNvSpPr>
          <p:nvPr>
            <p:ph type="sldNum" sz="quarter" idx="21"/>
          </p:nvPr>
        </p:nvSpPr>
        <p:spPr/>
        <p:txBody>
          <a:bodyPr/>
          <a:lstStyle/>
          <a:p>
            <a:r>
              <a:rPr lang="en-US"/>
              <a:t> </a:t>
            </a:r>
          </a:p>
        </p:txBody>
      </p:sp>
      <p:sp>
        <p:nvSpPr>
          <p:cNvPr id="20" name="TextBox 19">
            <a:extLst>
              <a:ext uri="{FF2B5EF4-FFF2-40B4-BE49-F238E27FC236}">
                <a16:creationId xmlns:a16="http://schemas.microsoft.com/office/drawing/2014/main" id="{44FCFD4F-574C-7246-9B0F-FC3561172261}"/>
              </a:ext>
            </a:extLst>
          </p:cNvPr>
          <p:cNvSpPr txBox="1"/>
          <p:nvPr/>
        </p:nvSpPr>
        <p:spPr>
          <a:xfrm>
            <a:off x="5071884" y="4385974"/>
            <a:ext cx="1228863" cy="307777"/>
          </a:xfrm>
          <a:prstGeom prst="rect">
            <a:avLst/>
          </a:prstGeom>
          <a:noFill/>
        </p:spPr>
        <p:txBody>
          <a:bodyPr wrap="none" rtlCol="0" anchor="ctr">
            <a:spAutoFit/>
          </a:bodyPr>
          <a:lstStyle/>
          <a:p>
            <a:pPr algn="ctr"/>
            <a:r>
              <a:rPr lang="en-US" sz="1400"/>
              <a:t>Status, Issues</a:t>
            </a:r>
          </a:p>
        </p:txBody>
      </p:sp>
      <p:sp>
        <p:nvSpPr>
          <p:cNvPr id="21" name="TextBox 20">
            <a:extLst>
              <a:ext uri="{FF2B5EF4-FFF2-40B4-BE49-F238E27FC236}">
                <a16:creationId xmlns:a16="http://schemas.microsoft.com/office/drawing/2014/main" id="{67080357-F097-2748-B011-F8902B492E4F}"/>
              </a:ext>
            </a:extLst>
          </p:cNvPr>
          <p:cNvSpPr txBox="1"/>
          <p:nvPr/>
        </p:nvSpPr>
        <p:spPr>
          <a:xfrm>
            <a:off x="4627147" y="3667234"/>
            <a:ext cx="2118337" cy="307777"/>
          </a:xfrm>
          <a:prstGeom prst="rect">
            <a:avLst/>
          </a:prstGeom>
          <a:noFill/>
        </p:spPr>
        <p:txBody>
          <a:bodyPr wrap="none" rtlCol="0" anchor="ctr">
            <a:spAutoFit/>
          </a:bodyPr>
          <a:lstStyle/>
          <a:p>
            <a:pPr algn="ctr"/>
            <a:r>
              <a:rPr lang="en-US" sz="1400"/>
              <a:t>Status, Reviews, Budgets</a:t>
            </a:r>
          </a:p>
        </p:txBody>
      </p:sp>
      <p:sp>
        <p:nvSpPr>
          <p:cNvPr id="25" name="TextBox 24">
            <a:extLst>
              <a:ext uri="{FF2B5EF4-FFF2-40B4-BE49-F238E27FC236}">
                <a16:creationId xmlns:a16="http://schemas.microsoft.com/office/drawing/2014/main" id="{3E35C0D8-C6E0-E04A-89A2-EC1A448FEF1A}"/>
              </a:ext>
            </a:extLst>
          </p:cNvPr>
          <p:cNvSpPr txBox="1"/>
          <p:nvPr/>
        </p:nvSpPr>
        <p:spPr>
          <a:xfrm>
            <a:off x="4237001" y="2968057"/>
            <a:ext cx="2898629" cy="307777"/>
          </a:xfrm>
          <a:prstGeom prst="rect">
            <a:avLst/>
          </a:prstGeom>
          <a:noFill/>
        </p:spPr>
        <p:txBody>
          <a:bodyPr wrap="square" rtlCol="0" anchor="ctr">
            <a:spAutoFit/>
          </a:bodyPr>
          <a:lstStyle/>
          <a:p>
            <a:pPr algn="ctr"/>
            <a:r>
              <a:rPr lang="en-US" sz="1400"/>
              <a:t>Milestones, Roadmaps</a:t>
            </a:r>
          </a:p>
        </p:txBody>
      </p:sp>
      <p:sp>
        <p:nvSpPr>
          <p:cNvPr id="26" name="Notched Right Arrow 25">
            <a:extLst>
              <a:ext uri="{FF2B5EF4-FFF2-40B4-BE49-F238E27FC236}">
                <a16:creationId xmlns:a16="http://schemas.microsoft.com/office/drawing/2014/main" id="{3FA02714-7F12-A144-9F9D-751D33B96F21}"/>
              </a:ext>
            </a:extLst>
          </p:cNvPr>
          <p:cNvSpPr/>
          <p:nvPr/>
        </p:nvSpPr>
        <p:spPr>
          <a:xfrm rot="16200000">
            <a:off x="1357253" y="2802017"/>
            <a:ext cx="3461234" cy="1412909"/>
          </a:xfrm>
          <a:prstGeom prst="notchedRightArrow">
            <a:avLst/>
          </a:prstGeom>
          <a:solidFill>
            <a:schemeClr val="bg2">
              <a:lumMod val="2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Oval 26">
            <a:extLst>
              <a:ext uri="{FF2B5EF4-FFF2-40B4-BE49-F238E27FC236}">
                <a16:creationId xmlns:a16="http://schemas.microsoft.com/office/drawing/2014/main" id="{DDB71B92-D16A-7148-B538-FA006AC7F49D}"/>
              </a:ext>
            </a:extLst>
          </p:cNvPr>
          <p:cNvSpPr/>
          <p:nvPr/>
        </p:nvSpPr>
        <p:spPr>
          <a:xfrm>
            <a:off x="2924598" y="4213320"/>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63F795-7F72-064C-8016-6F5F9276B534}"/>
              </a:ext>
            </a:extLst>
          </p:cNvPr>
          <p:cNvSpPr/>
          <p:nvPr/>
        </p:nvSpPr>
        <p:spPr>
          <a:xfrm>
            <a:off x="830496" y="4170530"/>
            <a:ext cx="1706556" cy="323165"/>
          </a:xfrm>
          <a:prstGeom prst="rect">
            <a:avLst/>
          </a:prstGeom>
        </p:spPr>
        <p:txBody>
          <a:bodyPr wrap="none">
            <a:spAutoFit/>
          </a:bodyPr>
          <a:lstStyle/>
          <a:p>
            <a:pPr algn="r"/>
            <a:r>
              <a:rPr lang="en-US" sz="1500"/>
              <a:t>Project Team / SME</a:t>
            </a:r>
          </a:p>
        </p:txBody>
      </p:sp>
      <p:sp>
        <p:nvSpPr>
          <p:cNvPr id="29" name="Rectangle 28">
            <a:extLst>
              <a:ext uri="{FF2B5EF4-FFF2-40B4-BE49-F238E27FC236}">
                <a16:creationId xmlns:a16="http://schemas.microsoft.com/office/drawing/2014/main" id="{2A696FF6-D8CB-1E49-9523-F1E2CA14EFDB}"/>
              </a:ext>
            </a:extLst>
          </p:cNvPr>
          <p:cNvSpPr/>
          <p:nvPr/>
        </p:nvSpPr>
        <p:spPr>
          <a:xfrm>
            <a:off x="945591" y="3490919"/>
            <a:ext cx="1591461" cy="323165"/>
          </a:xfrm>
          <a:prstGeom prst="rect">
            <a:avLst/>
          </a:prstGeom>
        </p:spPr>
        <p:txBody>
          <a:bodyPr wrap="none">
            <a:spAutoFit/>
          </a:bodyPr>
          <a:lstStyle/>
          <a:p>
            <a:pPr algn="r"/>
            <a:r>
              <a:rPr lang="en-US" sz="1500"/>
              <a:t>Program Manager</a:t>
            </a:r>
          </a:p>
        </p:txBody>
      </p:sp>
      <p:sp>
        <p:nvSpPr>
          <p:cNvPr id="30" name="Oval 29">
            <a:extLst>
              <a:ext uri="{FF2B5EF4-FFF2-40B4-BE49-F238E27FC236}">
                <a16:creationId xmlns:a16="http://schemas.microsoft.com/office/drawing/2014/main" id="{DF61DFC0-5633-A546-9522-2A0E2036DC35}"/>
              </a:ext>
            </a:extLst>
          </p:cNvPr>
          <p:cNvSpPr/>
          <p:nvPr/>
        </p:nvSpPr>
        <p:spPr>
          <a:xfrm>
            <a:off x="2922184" y="3502946"/>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DF7AC550-38AA-614D-98A1-23FB2390D267}"/>
              </a:ext>
            </a:extLst>
          </p:cNvPr>
          <p:cNvSpPr/>
          <p:nvPr/>
        </p:nvSpPr>
        <p:spPr>
          <a:xfrm>
            <a:off x="1150134" y="2745973"/>
            <a:ext cx="1386918" cy="323165"/>
          </a:xfrm>
          <a:prstGeom prst="rect">
            <a:avLst/>
          </a:prstGeom>
        </p:spPr>
        <p:txBody>
          <a:bodyPr wrap="none">
            <a:spAutoFit/>
          </a:bodyPr>
          <a:lstStyle/>
          <a:p>
            <a:pPr algn="r"/>
            <a:r>
              <a:rPr lang="en-US" sz="1500"/>
              <a:t>Executive Team</a:t>
            </a:r>
          </a:p>
        </p:txBody>
      </p:sp>
      <p:sp>
        <p:nvSpPr>
          <p:cNvPr id="32" name="Oval 31">
            <a:extLst>
              <a:ext uri="{FF2B5EF4-FFF2-40B4-BE49-F238E27FC236}">
                <a16:creationId xmlns:a16="http://schemas.microsoft.com/office/drawing/2014/main" id="{276B47F7-8487-F84E-B8D2-EE6ACD1CEF0E}"/>
              </a:ext>
            </a:extLst>
          </p:cNvPr>
          <p:cNvSpPr/>
          <p:nvPr/>
        </p:nvSpPr>
        <p:spPr>
          <a:xfrm>
            <a:off x="2921238" y="2765391"/>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txBody>
          <a:bodyPr/>
          <a:lstStyle/>
          <a:p>
            <a:endParaRPr lang="en-US"/>
          </a:p>
        </p:txBody>
      </p:sp>
      <p:sp>
        <p:nvSpPr>
          <p:cNvPr id="33" name="Notched Right Arrow 32">
            <a:extLst>
              <a:ext uri="{FF2B5EF4-FFF2-40B4-BE49-F238E27FC236}">
                <a16:creationId xmlns:a16="http://schemas.microsoft.com/office/drawing/2014/main" id="{0FDCE921-D533-A247-B91C-528A9A43590F}"/>
              </a:ext>
            </a:extLst>
          </p:cNvPr>
          <p:cNvSpPr/>
          <p:nvPr/>
        </p:nvSpPr>
        <p:spPr>
          <a:xfrm rot="16200000">
            <a:off x="6379975" y="2802018"/>
            <a:ext cx="3461234" cy="1412909"/>
          </a:xfrm>
          <a:prstGeom prst="notchedRightArrow">
            <a:avLst/>
          </a:prstGeom>
          <a:solidFill>
            <a:schemeClr val="tx2">
              <a:lumMod val="40000"/>
              <a:lumOff val="60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4" name="Oval 33">
            <a:extLst>
              <a:ext uri="{FF2B5EF4-FFF2-40B4-BE49-F238E27FC236}">
                <a16:creationId xmlns:a16="http://schemas.microsoft.com/office/drawing/2014/main" id="{E91D06D4-4538-F644-818B-DD4E41342F51}"/>
              </a:ext>
            </a:extLst>
          </p:cNvPr>
          <p:cNvSpPr/>
          <p:nvPr/>
        </p:nvSpPr>
        <p:spPr>
          <a:xfrm>
            <a:off x="7947320" y="4213321"/>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7DB98B26-370F-8D48-B0F3-D8996A332D4F}"/>
              </a:ext>
            </a:extLst>
          </p:cNvPr>
          <p:cNvSpPr/>
          <p:nvPr/>
        </p:nvSpPr>
        <p:spPr>
          <a:xfrm>
            <a:off x="8821040" y="4170531"/>
            <a:ext cx="1706557" cy="323165"/>
          </a:xfrm>
          <a:prstGeom prst="rect">
            <a:avLst/>
          </a:prstGeom>
        </p:spPr>
        <p:txBody>
          <a:bodyPr wrap="none">
            <a:spAutoFit/>
          </a:bodyPr>
          <a:lstStyle/>
          <a:p>
            <a:r>
              <a:rPr lang="en-US" sz="1500"/>
              <a:t>Project Team / SME</a:t>
            </a:r>
          </a:p>
        </p:txBody>
      </p:sp>
      <p:sp>
        <p:nvSpPr>
          <p:cNvPr id="38" name="Rectangle 37">
            <a:extLst>
              <a:ext uri="{FF2B5EF4-FFF2-40B4-BE49-F238E27FC236}">
                <a16:creationId xmlns:a16="http://schemas.microsoft.com/office/drawing/2014/main" id="{F1C13292-523E-1142-AB1B-A809216E0CC3}"/>
              </a:ext>
            </a:extLst>
          </p:cNvPr>
          <p:cNvSpPr/>
          <p:nvPr/>
        </p:nvSpPr>
        <p:spPr>
          <a:xfrm>
            <a:off x="8821040" y="3404000"/>
            <a:ext cx="2557880" cy="553998"/>
          </a:xfrm>
          <a:prstGeom prst="rect">
            <a:avLst/>
          </a:prstGeom>
        </p:spPr>
        <p:txBody>
          <a:bodyPr wrap="none">
            <a:spAutoFit/>
          </a:bodyPr>
          <a:lstStyle/>
          <a:p>
            <a:r>
              <a:rPr lang="en-US" sz="1500"/>
              <a:t>Project Manager / Delivery  </a:t>
            </a:r>
          </a:p>
          <a:p>
            <a:r>
              <a:rPr lang="en-US" sz="1500"/>
              <a:t>Manager </a:t>
            </a:r>
          </a:p>
        </p:txBody>
      </p:sp>
      <p:sp>
        <p:nvSpPr>
          <p:cNvPr id="40" name="Oval 39">
            <a:extLst>
              <a:ext uri="{FF2B5EF4-FFF2-40B4-BE49-F238E27FC236}">
                <a16:creationId xmlns:a16="http://schemas.microsoft.com/office/drawing/2014/main" id="{5E563544-18F9-7D45-8A7B-DAE08009CDB1}"/>
              </a:ext>
            </a:extLst>
          </p:cNvPr>
          <p:cNvSpPr/>
          <p:nvPr/>
        </p:nvSpPr>
        <p:spPr>
          <a:xfrm>
            <a:off x="7944906" y="3502947"/>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977A7321-8E46-B548-99DB-8E3DB240DB05}"/>
              </a:ext>
            </a:extLst>
          </p:cNvPr>
          <p:cNvSpPr/>
          <p:nvPr/>
        </p:nvSpPr>
        <p:spPr>
          <a:xfrm>
            <a:off x="8821040" y="2745974"/>
            <a:ext cx="1386918" cy="323165"/>
          </a:xfrm>
          <a:prstGeom prst="rect">
            <a:avLst/>
          </a:prstGeom>
        </p:spPr>
        <p:txBody>
          <a:bodyPr wrap="none">
            <a:spAutoFit/>
          </a:bodyPr>
          <a:lstStyle/>
          <a:p>
            <a:r>
              <a:rPr lang="en-US" sz="1500"/>
              <a:t>Executive Team</a:t>
            </a:r>
          </a:p>
        </p:txBody>
      </p:sp>
      <p:sp>
        <p:nvSpPr>
          <p:cNvPr id="42" name="Oval 41">
            <a:extLst>
              <a:ext uri="{FF2B5EF4-FFF2-40B4-BE49-F238E27FC236}">
                <a16:creationId xmlns:a16="http://schemas.microsoft.com/office/drawing/2014/main" id="{24BE03FA-5FBC-6044-B554-B78183A602E4}"/>
              </a:ext>
            </a:extLst>
          </p:cNvPr>
          <p:cNvSpPr/>
          <p:nvPr/>
        </p:nvSpPr>
        <p:spPr>
          <a:xfrm>
            <a:off x="7943960" y="2765392"/>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txBody>
          <a:bodyPr/>
          <a:lstStyle/>
          <a:p>
            <a:endParaRPr lang="en-US"/>
          </a:p>
        </p:txBody>
      </p:sp>
      <p:cxnSp>
        <p:nvCxnSpPr>
          <p:cNvPr id="43" name="Straight Arrow Connector 42">
            <a:extLst>
              <a:ext uri="{FF2B5EF4-FFF2-40B4-BE49-F238E27FC236}">
                <a16:creationId xmlns:a16="http://schemas.microsoft.com/office/drawing/2014/main" id="{3E0FFA22-F4F9-A244-8CDB-4C3C53107C03}"/>
              </a:ext>
            </a:extLst>
          </p:cNvPr>
          <p:cNvCxnSpPr>
            <a:stCxn id="32" idx="6"/>
            <a:endCxn id="42" idx="2"/>
          </p:cNvCxnSpPr>
          <p:nvPr/>
        </p:nvCxnSpPr>
        <p:spPr>
          <a:xfrm>
            <a:off x="3251141" y="2930343"/>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6ACB28-7FEF-1446-B5CE-A756DB29DD8D}"/>
              </a:ext>
            </a:extLst>
          </p:cNvPr>
          <p:cNvCxnSpPr/>
          <p:nvPr/>
        </p:nvCxnSpPr>
        <p:spPr>
          <a:xfrm>
            <a:off x="3251141" y="3667424"/>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3B9AD2-748A-884D-BDFB-AA3917C40A94}"/>
              </a:ext>
            </a:extLst>
          </p:cNvPr>
          <p:cNvCxnSpPr/>
          <p:nvPr/>
        </p:nvCxnSpPr>
        <p:spPr>
          <a:xfrm>
            <a:off x="3251141" y="4380176"/>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62809A7-B9EA-5D49-B3EA-3D52BDA15D93}"/>
              </a:ext>
            </a:extLst>
          </p:cNvPr>
          <p:cNvSpPr txBox="1"/>
          <p:nvPr/>
        </p:nvSpPr>
        <p:spPr>
          <a:xfrm>
            <a:off x="4237001" y="2643668"/>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Quarterly</a:t>
            </a:r>
          </a:p>
        </p:txBody>
      </p:sp>
      <p:sp>
        <p:nvSpPr>
          <p:cNvPr id="47" name="TextBox 46">
            <a:extLst>
              <a:ext uri="{FF2B5EF4-FFF2-40B4-BE49-F238E27FC236}">
                <a16:creationId xmlns:a16="http://schemas.microsoft.com/office/drawing/2014/main" id="{2D4EE1AA-3A51-BB44-A0B8-956D89AB4C9B}"/>
              </a:ext>
            </a:extLst>
          </p:cNvPr>
          <p:cNvSpPr txBox="1"/>
          <p:nvPr/>
        </p:nvSpPr>
        <p:spPr>
          <a:xfrm>
            <a:off x="4237001" y="3419389"/>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Monthly / Fortnightly</a:t>
            </a:r>
          </a:p>
        </p:txBody>
      </p:sp>
      <p:sp>
        <p:nvSpPr>
          <p:cNvPr id="48" name="TextBox 47">
            <a:extLst>
              <a:ext uri="{FF2B5EF4-FFF2-40B4-BE49-F238E27FC236}">
                <a16:creationId xmlns:a16="http://schemas.microsoft.com/office/drawing/2014/main" id="{8FA717AC-89B8-524D-A459-53D18DABB5C4}"/>
              </a:ext>
            </a:extLst>
          </p:cNvPr>
          <p:cNvSpPr txBox="1"/>
          <p:nvPr/>
        </p:nvSpPr>
        <p:spPr>
          <a:xfrm>
            <a:off x="4237001" y="4124364"/>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Weekly / Need based</a:t>
            </a:r>
          </a:p>
        </p:txBody>
      </p:sp>
      <p:pic>
        <p:nvPicPr>
          <p:cNvPr id="50" name="Picture 49">
            <a:extLst>
              <a:ext uri="{FF2B5EF4-FFF2-40B4-BE49-F238E27FC236}">
                <a16:creationId xmlns:a16="http://schemas.microsoft.com/office/drawing/2014/main" id="{367CA71C-C413-BC40-B4BA-0B9EBD0E2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985" y="5345604"/>
            <a:ext cx="2012275" cy="674112"/>
          </a:xfrm>
          <a:prstGeom prst="rect">
            <a:avLst/>
          </a:prstGeom>
        </p:spPr>
      </p:pic>
      <p:sp>
        <p:nvSpPr>
          <p:cNvPr id="51" name="Rectangle 50">
            <a:extLst>
              <a:ext uri="{FF2B5EF4-FFF2-40B4-BE49-F238E27FC236}">
                <a16:creationId xmlns:a16="http://schemas.microsoft.com/office/drawing/2014/main" id="{3A125D5F-56F5-704C-9DB8-A10440DBF48B}"/>
              </a:ext>
            </a:extLst>
          </p:cNvPr>
          <p:cNvSpPr/>
          <p:nvPr/>
        </p:nvSpPr>
        <p:spPr>
          <a:xfrm rot="18849605">
            <a:off x="2410099" y="1777030"/>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2" name="Rectangle 51">
            <a:extLst>
              <a:ext uri="{FF2B5EF4-FFF2-40B4-BE49-F238E27FC236}">
                <a16:creationId xmlns:a16="http://schemas.microsoft.com/office/drawing/2014/main" id="{C061D888-C4FB-EB4D-A197-44C7819A1DAC}"/>
              </a:ext>
            </a:extLst>
          </p:cNvPr>
          <p:cNvSpPr/>
          <p:nvPr/>
        </p:nvSpPr>
        <p:spPr>
          <a:xfrm rot="2501899">
            <a:off x="3030338" y="1676376"/>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3" name="Rectangle 52">
            <a:extLst>
              <a:ext uri="{FF2B5EF4-FFF2-40B4-BE49-F238E27FC236}">
                <a16:creationId xmlns:a16="http://schemas.microsoft.com/office/drawing/2014/main" id="{854532E9-626B-CF41-8BFA-F91A88CCCF3E}"/>
              </a:ext>
            </a:extLst>
          </p:cNvPr>
          <p:cNvSpPr/>
          <p:nvPr/>
        </p:nvSpPr>
        <p:spPr>
          <a:xfrm rot="18849605">
            <a:off x="7445708" y="1756967"/>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4" name="Rectangle 53">
            <a:extLst>
              <a:ext uri="{FF2B5EF4-FFF2-40B4-BE49-F238E27FC236}">
                <a16:creationId xmlns:a16="http://schemas.microsoft.com/office/drawing/2014/main" id="{80E7682E-9C00-574F-9748-4DE3361FA1DF}"/>
              </a:ext>
            </a:extLst>
          </p:cNvPr>
          <p:cNvSpPr/>
          <p:nvPr/>
        </p:nvSpPr>
        <p:spPr>
          <a:xfrm rot="2501899">
            <a:off x="8065947" y="1656313"/>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F3A4B3-4BA6-84EF-8203-B9F295532C90}"/>
              </a:ext>
            </a:extLst>
          </p:cNvPr>
          <p:cNvPicPr>
            <a:picLocks noChangeAspect="1"/>
          </p:cNvPicPr>
          <p:nvPr/>
        </p:nvPicPr>
        <p:blipFill>
          <a:blip r:embed="rId4"/>
          <a:stretch>
            <a:fillRect/>
          </a:stretch>
        </p:blipFill>
        <p:spPr>
          <a:xfrm>
            <a:off x="2381415" y="5403566"/>
            <a:ext cx="1471745" cy="773289"/>
          </a:xfrm>
          <a:prstGeom prst="rect">
            <a:avLst/>
          </a:prstGeom>
        </p:spPr>
      </p:pic>
    </p:spTree>
    <p:extLst>
      <p:ext uri="{BB962C8B-B14F-4D97-AF65-F5344CB8AC3E}">
        <p14:creationId xmlns:p14="http://schemas.microsoft.com/office/powerpoint/2010/main" val="315240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Communication Plan</a:t>
            </a:r>
            <a:endParaRPr lang="en-US"/>
          </a:p>
        </p:txBody>
      </p:sp>
      <p:graphicFrame>
        <p:nvGraphicFramePr>
          <p:cNvPr id="35" name="Content Placeholder 4">
            <a:extLst>
              <a:ext uri="{FF2B5EF4-FFF2-40B4-BE49-F238E27FC236}">
                <a16:creationId xmlns:a16="http://schemas.microsoft.com/office/drawing/2014/main" id="{25D1F5D2-1176-475F-BAF5-CF0A36EEF086}"/>
              </a:ext>
            </a:extLst>
          </p:cNvPr>
          <p:cNvGraphicFramePr>
            <a:graphicFrameLocks/>
          </p:cNvGraphicFramePr>
          <p:nvPr>
            <p:extLst>
              <p:ext uri="{D42A27DB-BD31-4B8C-83A1-F6EECF244321}">
                <p14:modId xmlns:p14="http://schemas.microsoft.com/office/powerpoint/2010/main" val="2579539238"/>
              </p:ext>
            </p:extLst>
          </p:nvPr>
        </p:nvGraphicFramePr>
        <p:xfrm>
          <a:off x="381000" y="1298712"/>
          <a:ext cx="11423072" cy="4947850"/>
        </p:xfrm>
        <a:graphic>
          <a:graphicData uri="http://schemas.openxmlformats.org/drawingml/2006/table">
            <a:tbl>
              <a:tblPr firstRow="1" bandRow="1">
                <a:tableStyleId>{9DCAF9ED-07DC-4A11-8D7F-57B35C25682E}</a:tableStyleId>
              </a:tblPr>
              <a:tblGrid>
                <a:gridCol w="1988301">
                  <a:extLst>
                    <a:ext uri="{9D8B030D-6E8A-4147-A177-3AD203B41FA5}">
                      <a16:colId xmlns:a16="http://schemas.microsoft.com/office/drawing/2014/main" val="20000"/>
                    </a:ext>
                  </a:extLst>
                </a:gridCol>
                <a:gridCol w="3421899">
                  <a:extLst>
                    <a:ext uri="{9D8B030D-6E8A-4147-A177-3AD203B41FA5}">
                      <a16:colId xmlns:a16="http://schemas.microsoft.com/office/drawing/2014/main" val="20001"/>
                    </a:ext>
                  </a:extLst>
                </a:gridCol>
                <a:gridCol w="1846528">
                  <a:extLst>
                    <a:ext uri="{9D8B030D-6E8A-4147-A177-3AD203B41FA5}">
                      <a16:colId xmlns:a16="http://schemas.microsoft.com/office/drawing/2014/main" val="20002"/>
                    </a:ext>
                  </a:extLst>
                </a:gridCol>
                <a:gridCol w="2123920">
                  <a:extLst>
                    <a:ext uri="{9D8B030D-6E8A-4147-A177-3AD203B41FA5}">
                      <a16:colId xmlns:a16="http://schemas.microsoft.com/office/drawing/2014/main" val="20003"/>
                    </a:ext>
                  </a:extLst>
                </a:gridCol>
                <a:gridCol w="2042424">
                  <a:extLst>
                    <a:ext uri="{9D8B030D-6E8A-4147-A177-3AD203B41FA5}">
                      <a16:colId xmlns:a16="http://schemas.microsoft.com/office/drawing/2014/main" val="20004"/>
                    </a:ext>
                  </a:extLst>
                </a:gridCol>
              </a:tblGrid>
              <a:tr h="620104">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Communication Area / Topic</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kern="1200">
                          <a:latin typeface="+mn-lt"/>
                        </a:rPr>
                        <a:t>Communication</a:t>
                      </a:r>
                      <a:endParaRPr lang="en-US" sz="1500">
                        <a:latin typeface="+mn-lt"/>
                      </a:endParaRPr>
                    </a:p>
                    <a:p>
                      <a:pPr marL="0" marR="0">
                        <a:lnSpc>
                          <a:spcPct val="115000"/>
                        </a:lnSpc>
                        <a:spcBef>
                          <a:spcPts val="0"/>
                        </a:spcBef>
                        <a:spcAft>
                          <a:spcPts val="0"/>
                        </a:spcAft>
                      </a:pPr>
                      <a:r>
                        <a:rPr lang="en-US" sz="1500" kern="1200">
                          <a:latin typeface="+mn-lt"/>
                        </a:rPr>
                        <a:t>Activity Area(s)</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Audience</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Timeline/Frequency</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Owner</a:t>
                      </a:r>
                      <a:endParaRPr lang="en-US" sz="1500">
                        <a:solidFill>
                          <a:schemeClr val="bg1"/>
                        </a:solidFill>
                        <a:latin typeface="+mn-lt"/>
                      </a:endParaRPr>
                    </a:p>
                  </a:txBody>
                  <a:tcPr/>
                </a:tc>
                <a:extLst>
                  <a:ext uri="{0D108BD9-81ED-4DB2-BD59-A6C34878D82A}">
                    <a16:rowId xmlns:a16="http://schemas.microsoft.com/office/drawing/2014/main" val="10000"/>
                  </a:ext>
                </a:extLst>
              </a:tr>
              <a:tr h="894263">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baseline="0">
                          <a:latin typeface="+mn-lt"/>
                        </a:rPr>
                        <a:t>Internal Stakeholder Outreach &amp; Communications</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baseline="0">
                          <a:latin typeface="+mn-lt"/>
                        </a:rPr>
                        <a:t>Functional Requirements Meetings</a:t>
                      </a:r>
                    </a:p>
                    <a:p>
                      <a:pPr marL="342900" marR="0" lvl="0" indent="-342900">
                        <a:lnSpc>
                          <a:spcPct val="115000"/>
                        </a:lnSpc>
                        <a:spcBef>
                          <a:spcPts val="0"/>
                        </a:spcBef>
                        <a:spcAft>
                          <a:spcPts val="0"/>
                        </a:spcAft>
                        <a:buFont typeface="Symbol"/>
                        <a:buChar char=""/>
                      </a:pPr>
                      <a:r>
                        <a:rPr lang="en-US" sz="1500" kern="1200" baseline="0">
                          <a:latin typeface="+mn-lt"/>
                        </a:rPr>
                        <a:t>Story Grooming</a:t>
                      </a:r>
                      <a:endParaRPr lang="en-US" sz="1500" kern="1200" baseline="0">
                        <a:solidFill>
                          <a:srgbClr val="000000"/>
                        </a:solidFill>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latin typeface="+mn-lt"/>
                        </a:rPr>
                        <a:t>Product Management &amp; Techni</a:t>
                      </a:r>
                      <a:r>
                        <a:rPr lang="en-US" sz="1500" baseline="0">
                          <a:latin typeface="+mn-lt"/>
                        </a:rPr>
                        <a:t>cal Teams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500" u="none" strike="noStrike" kern="1200" cap="none" baseline="0">
                          <a:latin typeface="+mn-lt"/>
                          <a:sym typeface="Arial"/>
                          <a:rtl val="0"/>
                        </a:rPr>
                        <a:t>Weekly</a:t>
                      </a:r>
                      <a:endParaRPr lang="en-US" sz="1500" b="0" i="0" u="none" strike="noStrike" kern="1200" cap="none" baseline="0">
                        <a:solidFill>
                          <a:srgbClr val="000000"/>
                        </a:solidFill>
                        <a:latin typeface="+mn-lt"/>
                        <a:ea typeface="Times New Roman"/>
                        <a:cs typeface="Times New Roman"/>
                        <a:sym typeface="Arial"/>
                        <a:rtl val="0"/>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a:t>
                      </a:r>
                      <a:r>
                        <a:rPr lang="en-US" sz="1500" u="none" kern="1200" baseline="0">
                          <a:latin typeface="+mn-lt"/>
                        </a:rPr>
                        <a:t> Manager &amp; Dev Leads</a:t>
                      </a:r>
                      <a:endParaRPr lang="en-US" sz="1500" u="none">
                        <a:latin typeface="+mn-lt"/>
                      </a:endParaRPr>
                    </a:p>
                    <a:p>
                      <a:endParaRPr lang="en-US" sz="1500">
                        <a:latin typeface="+mn-lt"/>
                      </a:endParaRPr>
                    </a:p>
                  </a:txBody>
                  <a:tcPr/>
                </a:tc>
                <a:extLst>
                  <a:ext uri="{0D108BD9-81ED-4DB2-BD59-A6C34878D82A}">
                    <a16:rowId xmlns:a16="http://schemas.microsoft.com/office/drawing/2014/main" val="10002"/>
                  </a:ext>
                </a:extLst>
              </a:tr>
              <a:tr h="1990901">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Standard</a:t>
                      </a:r>
                      <a:r>
                        <a:rPr lang="en-US" sz="1500" kern="1200" baseline="0">
                          <a:latin typeface="+mn-lt"/>
                        </a:rPr>
                        <a:t> Project Reporting &amp; Communications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a:latin typeface="+mn-lt"/>
                        </a:rPr>
                        <a:t>Daily Scrum Meeting </a:t>
                      </a:r>
                    </a:p>
                    <a:p>
                      <a:pPr marL="342900" marR="0" lvl="0" indent="-342900">
                        <a:lnSpc>
                          <a:spcPct val="115000"/>
                        </a:lnSpc>
                        <a:spcBef>
                          <a:spcPts val="0"/>
                        </a:spcBef>
                        <a:spcAft>
                          <a:spcPts val="0"/>
                        </a:spcAft>
                        <a:buFont typeface="Symbol"/>
                        <a:buChar char=""/>
                      </a:pPr>
                      <a:r>
                        <a:rPr lang="en-US" sz="1500" kern="1200">
                          <a:latin typeface="+mn-lt"/>
                        </a:rPr>
                        <a:t>Iteration Planning &amp; Retrospection</a:t>
                      </a:r>
                    </a:p>
                    <a:p>
                      <a:pPr marL="342900" marR="0" lvl="0" indent="-342900">
                        <a:lnSpc>
                          <a:spcPct val="115000"/>
                        </a:lnSpc>
                        <a:spcBef>
                          <a:spcPts val="0"/>
                        </a:spcBef>
                        <a:spcAft>
                          <a:spcPts val="0"/>
                        </a:spcAft>
                        <a:buFont typeface="Symbol"/>
                        <a:buChar char=""/>
                      </a:pPr>
                      <a:r>
                        <a:rPr lang="en-US" sz="1500" kern="1200">
                          <a:latin typeface="+mn-lt"/>
                        </a:rPr>
                        <a:t>Weekly </a:t>
                      </a:r>
                      <a:r>
                        <a:rPr lang="en-US" sz="1500" kern="1200" baseline="0">
                          <a:latin typeface="+mn-lt"/>
                        </a:rPr>
                        <a:t>Status Report</a:t>
                      </a:r>
                    </a:p>
                    <a:p>
                      <a:pPr marL="342900" marR="0" lvl="0" indent="-342900">
                        <a:lnSpc>
                          <a:spcPct val="115000"/>
                        </a:lnSpc>
                        <a:spcBef>
                          <a:spcPts val="0"/>
                        </a:spcBef>
                        <a:spcAft>
                          <a:spcPts val="0"/>
                        </a:spcAft>
                        <a:buFont typeface="Symbol"/>
                        <a:buChar char=""/>
                      </a:pPr>
                      <a:r>
                        <a:rPr lang="en-US" sz="1500" kern="1200" baseline="0">
                          <a:latin typeface="+mn-lt"/>
                        </a:rPr>
                        <a:t>Meeting Notes &amp; Actions Items</a:t>
                      </a:r>
                    </a:p>
                    <a:p>
                      <a:pPr marL="342900" marR="0" lvl="0" indent="-342900">
                        <a:lnSpc>
                          <a:spcPct val="115000"/>
                        </a:lnSpc>
                        <a:spcBef>
                          <a:spcPts val="0"/>
                        </a:spcBef>
                        <a:spcAft>
                          <a:spcPts val="0"/>
                        </a:spcAft>
                        <a:buFont typeface="Symbol"/>
                        <a:buChar char=""/>
                      </a:pPr>
                      <a:r>
                        <a:rPr lang="en-US" sz="1500" kern="1200" baseline="0">
                          <a:latin typeface="+mn-lt"/>
                        </a:rPr>
                        <a:t>Project Schedule &amp; Milestone progress reporting</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Project Team; Stakeholders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Daily/Weekly </a:t>
                      </a:r>
                      <a:r>
                        <a:rPr lang="en-US" sz="1500" kern="1200" baseline="0">
                          <a:latin typeface="+mn-lt"/>
                        </a:rPr>
                        <a:t>– ongoing communications activities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 Manager</a:t>
                      </a:r>
                      <a:r>
                        <a:rPr lang="en-US" sz="1500" u="none" kern="1200" baseline="0">
                          <a:latin typeface="+mn-lt"/>
                        </a:rPr>
                        <a:t> &amp; Technical Team</a:t>
                      </a:r>
                      <a:endParaRPr lang="en-US" sz="1500" u="none">
                        <a:latin typeface="+mn-lt"/>
                      </a:endParaRPr>
                    </a:p>
                  </a:txBody>
                  <a:tcPr/>
                </a:tc>
                <a:extLst>
                  <a:ext uri="{0D108BD9-81ED-4DB2-BD59-A6C34878D82A}">
                    <a16:rowId xmlns:a16="http://schemas.microsoft.com/office/drawing/2014/main" val="10003"/>
                  </a:ext>
                </a:extLst>
              </a:tr>
              <a:tr h="1442582">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Other Communication Practices to overcome language barriers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342900" marR="0" lvl="0" indent="-342900">
                        <a:lnSpc>
                          <a:spcPct val="115000"/>
                        </a:lnSpc>
                        <a:spcBef>
                          <a:spcPts val="0"/>
                        </a:spcBef>
                        <a:spcAft>
                          <a:spcPts val="0"/>
                        </a:spcAft>
                        <a:buFont typeface="Symbol"/>
                        <a:buChar char=""/>
                      </a:pPr>
                      <a:r>
                        <a:rPr lang="en-US" sz="1500" kern="1200">
                          <a:latin typeface="+mn-lt"/>
                        </a:rPr>
                        <a:t>Usage of Chat tools – Slack, Teams, etc.</a:t>
                      </a:r>
                    </a:p>
                    <a:p>
                      <a:pPr marL="342900" marR="0" lvl="0" indent="-342900">
                        <a:lnSpc>
                          <a:spcPct val="115000"/>
                        </a:lnSpc>
                        <a:spcBef>
                          <a:spcPts val="0"/>
                        </a:spcBef>
                        <a:spcAft>
                          <a:spcPts val="0"/>
                        </a:spcAft>
                        <a:buFont typeface="Symbol"/>
                        <a:buChar char=""/>
                      </a:pPr>
                      <a:r>
                        <a:rPr lang="en-US" sz="1500" kern="1200">
                          <a:latin typeface="+mn-lt"/>
                        </a:rPr>
                        <a:t>Sharing Agenda and documentation before any review call</a:t>
                      </a:r>
                      <a:endParaRPr lang="en-US" sz="1500">
                        <a:latin typeface="+mn-lt"/>
                        <a:ea typeface="Calibri"/>
                        <a:cs typeface="Times New Roman"/>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Project Teams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Ongoing</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Managers from both teams</a:t>
                      </a:r>
                      <a:endParaRPr lang="en-US" sz="1500" b="0" i="0" u="none" strike="noStrike" kern="1200" cap="none" baseline="0">
                        <a:solidFill>
                          <a:schemeClr val="dk1"/>
                        </a:solidFill>
                        <a:latin typeface="+mn-lt"/>
                        <a:ea typeface="+mn-ea"/>
                        <a:cs typeface="+mn-cs"/>
                        <a:sym typeface="Arial"/>
                        <a:rtl val="0"/>
                      </a:endParaRPr>
                    </a:p>
                  </a:txBody>
                  <a:tcPr/>
                </a:tc>
                <a:extLst>
                  <a:ext uri="{0D108BD9-81ED-4DB2-BD59-A6C34878D82A}">
                    <a16:rowId xmlns:a16="http://schemas.microsoft.com/office/drawing/2014/main" val="4211228720"/>
                  </a:ext>
                </a:extLst>
              </a:tr>
            </a:tbl>
          </a:graphicData>
        </a:graphic>
      </p:graphicFrame>
      <p:sp>
        <p:nvSpPr>
          <p:cNvPr id="4" name="Slide Number Placeholder 3">
            <a:extLst>
              <a:ext uri="{FF2B5EF4-FFF2-40B4-BE49-F238E27FC236}">
                <a16:creationId xmlns:a16="http://schemas.microsoft.com/office/drawing/2014/main" id="{DA9981A1-83EB-44D0-8FA1-5F6B734B17DC}"/>
              </a:ext>
            </a:extLst>
          </p:cNvPr>
          <p:cNvSpPr>
            <a:spLocks noGrp="1"/>
          </p:cNvSpPr>
          <p:nvPr>
            <p:ph type="sldNum" sz="quarter" idx="21"/>
          </p:nvPr>
        </p:nvSpPr>
        <p:spPr/>
        <p:txBody>
          <a:bodyPr/>
          <a:lstStyle/>
          <a:p>
            <a:fld id="{2ADF02F0-7A45-4BFB-A264-947079AA91A4}" type="slidenum">
              <a:rPr lang="en-US" smtClean="0"/>
              <a:t>25</a:t>
            </a:fld>
            <a:endParaRPr lang="en-US"/>
          </a:p>
        </p:txBody>
      </p:sp>
    </p:spTree>
    <p:extLst>
      <p:ext uri="{BB962C8B-B14F-4D97-AF65-F5344CB8AC3E}">
        <p14:creationId xmlns:p14="http://schemas.microsoft.com/office/powerpoint/2010/main" val="80004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Change Management Approach </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3">
            <a:extLst>
              <a:ext uri="{FF2B5EF4-FFF2-40B4-BE49-F238E27FC236}">
                <a16:creationId xmlns:a16="http://schemas.microsoft.com/office/drawing/2014/main" id="{DD4AFEB9-4229-F397-C0DC-9BD77FB7A704}"/>
              </a:ext>
            </a:extLst>
          </p:cNvPr>
          <p:cNvSpPr txBox="1"/>
          <p:nvPr/>
        </p:nvSpPr>
        <p:spPr>
          <a:xfrm>
            <a:off x="153699" y="1176058"/>
            <a:ext cx="11884602" cy="4881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pPr>
            <a:r>
              <a:rPr lang="en-US" sz="1600">
                <a:ea typeface="Yu Gothic Light" panose="020B0300000000000000" pitchFamily="34" charset="-128"/>
                <a:cs typeface="Times New Roman" panose="02020603050405020304" pitchFamily="18" charset="0"/>
              </a:rPr>
              <a:t>Changes to the scope will mean any of the following:</a:t>
            </a:r>
          </a:p>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Change introduced in the application between the proposal and the actual implementation or during the implementation.</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Any changes to the scope of the project as detailed in section “In Scope”</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Invalidation of any of the assumptions detailed in section “Assumptions”</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Any change to the terms and conditions as defined in section “Commercials”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Nonfulfillment of any of the dependencies detailed in the sections “Dependencies”</a:t>
            </a:r>
          </a:p>
          <a:p>
            <a:pPr marL="457200" marR="0">
              <a:lnSpc>
                <a:spcPct val="115000"/>
              </a:lnSpc>
              <a:spcBef>
                <a:spcPts val="0"/>
              </a:spcBef>
              <a:spcAft>
                <a:spcPts val="0"/>
              </a:spcAft>
            </a:pPr>
            <a:r>
              <a:rPr lang="en-US" sz="1600">
                <a:effectLst/>
                <a:ea typeface="Yu Gothic Light" panose="020B0300000000000000" pitchFamily="34" charset="-128"/>
                <a:cs typeface="Times New Roman" panose="02020603050405020304" pitchFamily="18" charset="0"/>
              </a:rPr>
              <a:t> </a:t>
            </a:r>
          </a:p>
          <a:p>
            <a:pPr marL="457200" marR="0">
              <a:lnSpc>
                <a:spcPct val="115000"/>
              </a:lnSpc>
              <a:spcBef>
                <a:spcPts val="0"/>
              </a:spcBef>
              <a:spcAft>
                <a:spcPts val="0"/>
              </a:spcAft>
            </a:pPr>
            <a:endParaRPr lang="en-US" sz="1600">
              <a:effectLst/>
              <a:ea typeface="Yu Gothic Light" panose="020B0300000000000000" pitchFamily="34" charset="-128"/>
              <a:cs typeface="Times New Roman" panose="02020603050405020304" pitchFamily="18" charset="0"/>
            </a:endParaRPr>
          </a:p>
          <a:p>
            <a:pPr marR="0">
              <a:lnSpc>
                <a:spcPct val="115000"/>
              </a:lnSpc>
              <a:spcBef>
                <a:spcPts val="0"/>
              </a:spcBef>
              <a:spcAft>
                <a:spcPts val="0"/>
              </a:spcAft>
            </a:pPr>
            <a:r>
              <a:rPr lang="en-US" sz="1600">
                <a:effectLst/>
                <a:ea typeface="Yu Gothic Light" panose="020B0300000000000000" pitchFamily="34" charset="-128"/>
                <a:cs typeface="Times New Roman" panose="02020603050405020304" pitchFamily="18" charset="0"/>
              </a:rPr>
              <a:t>In case of a change request, the scheduled end date for this Project and/or the fees associated may change. Whenever a change is identified, it will be managed as per the below process:</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For any changes to the scope, either Ascend Learning or Happiest Minds will submit a Change Request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Happiest Minds will issue a Change Order providing the impact of the change to the schedule and/or fees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Ascend Learning SPOC will review along with Happiest Minds SPOC and mutually agree to either approve or cancel the change order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Changes will be implemented only after Ascend Learning approval and signing of the change order form by both the Parties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For any Ascend Learning dependencies that are not met or issues that are not resolved, which could impact the schedule – Happiest Minds Project Manager will complete a Change Order and inform the Ascend Learning SPOC.</a:t>
            </a:r>
          </a:p>
        </p:txBody>
      </p:sp>
    </p:spTree>
    <p:extLst>
      <p:ext uri="{BB962C8B-B14F-4D97-AF65-F5344CB8AC3E}">
        <p14:creationId xmlns:p14="http://schemas.microsoft.com/office/powerpoint/2010/main" val="34680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Acceptance Criteria</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A06E7A4E-991F-39E7-469A-C61ACCF50358}"/>
              </a:ext>
            </a:extLst>
          </p:cNvPr>
          <p:cNvSpPr txBox="1"/>
          <p:nvPr/>
        </p:nvSpPr>
        <p:spPr>
          <a:xfrm>
            <a:off x="153699" y="1128760"/>
            <a:ext cx="11884602" cy="20501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The user story’s acceptance criteria/test cases will be reviewed and mutually agreed upon. </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Times New Roman" panose="02020603050405020304" pitchFamily="18" charset="0"/>
                <a:cs typeface="Times New Roman" panose="02020603050405020304" pitchFamily="18" charset="0"/>
              </a:rPr>
              <a:t>The Acceptance test case document along with acceptance test environment details would be shared by Ascend Learning and signed off 2 weeks before the start of Acceptance Testing</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600">
                <a:effectLst/>
                <a:ea typeface="Yu Mincho" panose="02020400000000000000" pitchFamily="18" charset="-128"/>
                <a:cs typeface="Times New Roman" panose="02020603050405020304" pitchFamily="18" charset="0"/>
              </a:rPr>
              <a:t>Acceptance Testing will be carried out by Ascend Learning team and supported by happiest minds</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Acceptance Testing should be completed within 1 weeks from the delivery of the system tested application</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Times New Roman" panose="02020603050405020304" pitchFamily="18" charset="0"/>
                <a:cs typeface="Times New Roman" panose="02020603050405020304" pitchFamily="18" charset="0"/>
              </a:rPr>
              <a:t>The acceptance criteria will be passing of the user acceptance test cases with Zero Critical (P0) and High (P1) severity bugs identified </a:t>
            </a:r>
            <a:endParaRPr lang="en-US" sz="1600">
              <a:effectLst/>
              <a:ea typeface="Yu Gothic Light" panose="020B0300000000000000" pitchFamily="34" charset="-128"/>
              <a:cs typeface="Times New Roman" panose="02020603050405020304" pitchFamily="18" charset="0"/>
            </a:endParaRPr>
          </a:p>
        </p:txBody>
      </p:sp>
      <p:sp>
        <p:nvSpPr>
          <p:cNvPr id="4" name="TextBox 6">
            <a:extLst>
              <a:ext uri="{FF2B5EF4-FFF2-40B4-BE49-F238E27FC236}">
                <a16:creationId xmlns:a16="http://schemas.microsoft.com/office/drawing/2014/main" id="{DC500C44-6F81-7243-7B07-90A32841501D}"/>
              </a:ext>
            </a:extLst>
          </p:cNvPr>
          <p:cNvSpPr txBox="1"/>
          <p:nvPr/>
        </p:nvSpPr>
        <p:spPr>
          <a:xfrm>
            <a:off x="153699" y="3171529"/>
            <a:ext cx="11522745" cy="3588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5760" marR="0">
              <a:lnSpc>
                <a:spcPct val="115000"/>
              </a:lnSpc>
              <a:spcBef>
                <a:spcPts val="1200"/>
              </a:spcBef>
              <a:spcAft>
                <a:spcPts val="1000"/>
              </a:spcAft>
            </a:pPr>
            <a:r>
              <a:rPr lang="en-US" sz="1600" b="1">
                <a:effectLst/>
                <a:latin typeface="Calibri" panose="020F0502020204030204" pitchFamily="34" charset="0"/>
                <a:ea typeface="Yu Gothic Light" panose="020B0300000000000000" pitchFamily="34" charset="-128"/>
                <a:cs typeface="Times New Roman" panose="02020603050405020304" pitchFamily="18" charset="0"/>
              </a:rPr>
              <a:t>Defect Severity – Definition:</a:t>
            </a:r>
            <a:r>
              <a:rPr lang="en-US" sz="1600">
                <a:effectLst/>
                <a:latin typeface="Calibri" panose="020F0502020204030204" pitchFamily="34" charset="0"/>
                <a:ea typeface="Yu Gothic Light" panose="020B0300000000000000" pitchFamily="34" charset="-128"/>
                <a:cs typeface="Times New Roman" panose="02020603050405020304" pitchFamily="18" charset="0"/>
              </a:rPr>
              <a:t> Definition of Defect Severity and Priority are as below.</a:t>
            </a:r>
            <a:endParaRPr lang="en-US" sz="1600">
              <a:effectLst/>
              <a:latin typeface="Calibri Light" panose="020F0302020204030204" pitchFamily="34" charset="0"/>
              <a:ea typeface="Yu Gothic Light" panose="020B0300000000000000" pitchFamily="34" charset="-128"/>
              <a:cs typeface="Times New Roman" panose="02020603050405020304" pitchFamily="18" charset="0"/>
            </a:endParaRPr>
          </a:p>
        </p:txBody>
      </p:sp>
      <p:sp>
        <p:nvSpPr>
          <p:cNvPr id="6" name="TextBox 7">
            <a:extLst>
              <a:ext uri="{FF2B5EF4-FFF2-40B4-BE49-F238E27FC236}">
                <a16:creationId xmlns:a16="http://schemas.microsoft.com/office/drawing/2014/main" id="{3C59299E-D105-3FAD-139E-6D2C4F2B18B8}"/>
              </a:ext>
            </a:extLst>
          </p:cNvPr>
          <p:cNvSpPr txBox="1"/>
          <p:nvPr/>
        </p:nvSpPr>
        <p:spPr>
          <a:xfrm>
            <a:off x="153698" y="6158309"/>
            <a:ext cx="11722443" cy="5665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a:lnSpc>
                <a:spcPct val="115000"/>
              </a:lnSpc>
              <a:spcBef>
                <a:spcPts val="0"/>
              </a:spcBef>
              <a:spcAft>
                <a:spcPts val="1000"/>
              </a:spcAft>
            </a:pPr>
            <a:r>
              <a:rPr lang="en-IN" sz="1400" i="1">
                <a:effectLst/>
                <a:ea typeface="Yu Gothic Light" panose="020B0300000000000000" pitchFamily="34" charset="-128"/>
                <a:cs typeface="Arial" panose="020B0604020202020204" pitchFamily="34" charset="0"/>
              </a:rPr>
              <a:t>The deliverables would be deemed accepted if there is no response/feedback from Ascend Learning within 1 week post release of System Tested Application. Post deployment support will be provided for P0 and P1 defects for 2 weeks.</a:t>
            </a:r>
            <a:endParaRPr lang="en-US" sz="1400" i="1">
              <a:effectLst/>
              <a:ea typeface="Yu Gothic Light" panose="020B0300000000000000" pitchFamily="34" charset="-128"/>
              <a:cs typeface="Times New Roman" panose="02020603050405020304" pitchFamily="18" charset="0"/>
            </a:endParaRPr>
          </a:p>
        </p:txBody>
      </p:sp>
      <p:pic>
        <p:nvPicPr>
          <p:cNvPr id="7" name="table">
            <a:extLst>
              <a:ext uri="{FF2B5EF4-FFF2-40B4-BE49-F238E27FC236}">
                <a16:creationId xmlns:a16="http://schemas.microsoft.com/office/drawing/2014/main" id="{5F4016D4-242B-F3BF-CA5B-ECD7651643C3}"/>
              </a:ext>
            </a:extLst>
          </p:cNvPr>
          <p:cNvPicPr>
            <a:picLocks noChangeAspect="1"/>
          </p:cNvPicPr>
          <p:nvPr/>
        </p:nvPicPr>
        <p:blipFill>
          <a:blip r:embed="rId3"/>
          <a:stretch>
            <a:fillRect/>
          </a:stretch>
        </p:blipFill>
        <p:spPr>
          <a:xfrm>
            <a:off x="401471" y="3705582"/>
            <a:ext cx="11636830" cy="2361604"/>
          </a:xfrm>
          <a:prstGeom prst="rect">
            <a:avLst/>
          </a:prstGeom>
        </p:spPr>
      </p:pic>
    </p:spTree>
    <p:extLst>
      <p:ext uri="{BB962C8B-B14F-4D97-AF65-F5344CB8AC3E}">
        <p14:creationId xmlns:p14="http://schemas.microsoft.com/office/powerpoint/2010/main" val="235918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28</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901010"/>
            <a:ext cx="3369395" cy="707886"/>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Commercials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81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1EF93-10A8-DA95-3430-0EA806214757}"/>
              </a:ext>
            </a:extLst>
          </p:cNvPr>
          <p:cNvSpPr>
            <a:spLocks noGrp="1"/>
          </p:cNvSpPr>
          <p:nvPr>
            <p:ph type="sldNum" sz="quarter" idx="21"/>
          </p:nvPr>
        </p:nvSpPr>
        <p:spPr/>
        <p:txBody>
          <a:bodyPr/>
          <a:lstStyle/>
          <a:p>
            <a:fld id="{2ADF02F0-7A45-4BFB-A264-947079AA91A4}" type="slidenum">
              <a:rPr lang="en-US" smtClean="0"/>
              <a:t>29</a:t>
            </a:fld>
            <a:endParaRPr lang="en-US"/>
          </a:p>
        </p:txBody>
      </p:sp>
      <p:sp>
        <p:nvSpPr>
          <p:cNvPr id="4" name="Text Placeholder 1">
            <a:extLst>
              <a:ext uri="{FF2B5EF4-FFF2-40B4-BE49-F238E27FC236}">
                <a16:creationId xmlns:a16="http://schemas.microsoft.com/office/drawing/2014/main" id="{5DB2FB00-C919-3F4E-1DDF-8C7F4F174CF4}"/>
              </a:ext>
            </a:extLst>
          </p:cNvPr>
          <p:cNvSpPr>
            <a:spLocks noGrp="1"/>
          </p:cNvSpPr>
          <p:nvPr>
            <p:ph type="body" sz="quarter" idx="15"/>
          </p:nvPr>
        </p:nvSpPr>
        <p:spPr>
          <a:xfrm>
            <a:off x="228600" y="164592"/>
            <a:ext cx="9753599" cy="933450"/>
          </a:xfrm>
        </p:spPr>
        <p:txBody>
          <a:bodyPr/>
          <a:lstStyle/>
          <a:p>
            <a:r>
              <a:rPr lang="en-US"/>
              <a:t>Commercials</a:t>
            </a:r>
            <a:endParaRPr lang="en-IN"/>
          </a:p>
        </p:txBody>
      </p:sp>
      <p:graphicFrame>
        <p:nvGraphicFramePr>
          <p:cNvPr id="5" name="Table 2">
            <a:extLst>
              <a:ext uri="{FF2B5EF4-FFF2-40B4-BE49-F238E27FC236}">
                <a16:creationId xmlns:a16="http://schemas.microsoft.com/office/drawing/2014/main" id="{DD8A77EE-6A44-BC05-496E-EFA06878089D}"/>
              </a:ext>
            </a:extLst>
          </p:cNvPr>
          <p:cNvGraphicFramePr>
            <a:graphicFrameLocks noGrp="1"/>
          </p:cNvGraphicFramePr>
          <p:nvPr>
            <p:extLst>
              <p:ext uri="{D42A27DB-BD31-4B8C-83A1-F6EECF244321}">
                <p14:modId xmlns:p14="http://schemas.microsoft.com/office/powerpoint/2010/main" val="4180319910"/>
              </p:ext>
            </p:extLst>
          </p:nvPr>
        </p:nvGraphicFramePr>
        <p:xfrm>
          <a:off x="1519889" y="1796226"/>
          <a:ext cx="7171019" cy="876450"/>
        </p:xfrm>
        <a:graphic>
          <a:graphicData uri="http://schemas.openxmlformats.org/drawingml/2006/table">
            <a:tbl>
              <a:tblPr firstRow="1" bandRow="1">
                <a:tableStyleId>{21E4AEA4-8DFA-4A89-87EB-49C32662AFE0}</a:tableStyleId>
              </a:tblPr>
              <a:tblGrid>
                <a:gridCol w="3593621">
                  <a:extLst>
                    <a:ext uri="{9D8B030D-6E8A-4147-A177-3AD203B41FA5}">
                      <a16:colId xmlns:a16="http://schemas.microsoft.com/office/drawing/2014/main" val="1985701382"/>
                    </a:ext>
                  </a:extLst>
                </a:gridCol>
                <a:gridCol w="3577398">
                  <a:extLst>
                    <a:ext uri="{9D8B030D-6E8A-4147-A177-3AD203B41FA5}">
                      <a16:colId xmlns:a16="http://schemas.microsoft.com/office/drawing/2014/main" val="3055573216"/>
                    </a:ext>
                  </a:extLst>
                </a:gridCol>
              </a:tblGrid>
              <a:tr h="415424">
                <a:tc>
                  <a:txBody>
                    <a:bodyPr/>
                    <a:lstStyle/>
                    <a:p>
                      <a:pPr algn="l"/>
                      <a:r>
                        <a:rPr lang="en-US" sz="1600" b="1"/>
                        <a:t>Description </a:t>
                      </a:r>
                    </a:p>
                  </a:txBody>
                  <a:tcPr/>
                </a:tc>
                <a:tc>
                  <a:txBody>
                    <a:bodyPr/>
                    <a:lstStyle/>
                    <a:p>
                      <a:pPr algn="l"/>
                      <a:r>
                        <a:rPr lang="en-US" sz="1600" b="1"/>
                        <a:t>Amount (USD)</a:t>
                      </a:r>
                    </a:p>
                  </a:txBody>
                  <a:tcPr/>
                </a:tc>
                <a:extLst>
                  <a:ext uri="{0D108BD9-81ED-4DB2-BD59-A6C34878D82A}">
                    <a16:rowId xmlns:a16="http://schemas.microsoft.com/office/drawing/2014/main" val="2145014482"/>
                  </a:ext>
                </a:extLst>
              </a:tr>
              <a:tr h="461026">
                <a:tc>
                  <a:txBody>
                    <a:bodyPr/>
                    <a:lstStyle/>
                    <a:p>
                      <a:pPr marL="0" lvl="0" indent="0" algn="ctr">
                        <a:lnSpc>
                          <a:spcPct val="100000"/>
                        </a:lnSpc>
                        <a:spcBef>
                          <a:spcPts val="0"/>
                        </a:spcBef>
                        <a:spcAft>
                          <a:spcPts val="0"/>
                        </a:spcAft>
                        <a:buNone/>
                      </a:pPr>
                      <a:r>
                        <a:rPr lang="en-US" sz="1600" b="0" kern="1200">
                          <a:solidFill>
                            <a:schemeClr val="dk1"/>
                          </a:solidFill>
                          <a:latin typeface="+mn-lt"/>
                          <a:ea typeface="+mn-ea"/>
                          <a:cs typeface="+mn-cs"/>
                        </a:rPr>
                        <a:t>CAB UI Rewrite</a:t>
                      </a:r>
                    </a:p>
                  </a:txBody>
                  <a:tcPr/>
                </a:tc>
                <a:tc>
                  <a:txBody>
                    <a:bodyPr/>
                    <a:lstStyle/>
                    <a:p>
                      <a:pPr marL="0" lvl="0" indent="0" algn="ctr" defTabSz="914400">
                        <a:lnSpc>
                          <a:spcPct val="100000"/>
                        </a:lnSpc>
                        <a:spcBef>
                          <a:spcPts val="0"/>
                        </a:spcBef>
                        <a:spcAft>
                          <a:spcPts val="0"/>
                        </a:spcAft>
                        <a:buNone/>
                        <a:tabLst/>
                        <a:defRPr/>
                      </a:pPr>
                      <a:r>
                        <a:rPr lang="en-US" sz="1600" b="0" kern="1200">
                          <a:solidFill>
                            <a:schemeClr val="dk1"/>
                          </a:solidFill>
                          <a:latin typeface="+mn-lt"/>
                          <a:ea typeface="+mn-ea"/>
                          <a:cs typeface="+mn-cs"/>
                        </a:rPr>
                        <a:t>$105,000</a:t>
                      </a:r>
                    </a:p>
                  </a:txBody>
                  <a:tcPr/>
                </a:tc>
                <a:extLst>
                  <a:ext uri="{0D108BD9-81ED-4DB2-BD59-A6C34878D82A}">
                    <a16:rowId xmlns:a16="http://schemas.microsoft.com/office/drawing/2014/main" val="510245849"/>
                  </a:ext>
                </a:extLst>
              </a:tr>
            </a:tbl>
          </a:graphicData>
        </a:graphic>
      </p:graphicFrame>
      <p:sp>
        <p:nvSpPr>
          <p:cNvPr id="7" name="TextBox 6">
            <a:extLst>
              <a:ext uri="{FF2B5EF4-FFF2-40B4-BE49-F238E27FC236}">
                <a16:creationId xmlns:a16="http://schemas.microsoft.com/office/drawing/2014/main" id="{9AAED977-B26F-4E52-7B88-952730967E81}"/>
              </a:ext>
            </a:extLst>
          </p:cNvPr>
          <p:cNvSpPr txBox="1"/>
          <p:nvPr/>
        </p:nvSpPr>
        <p:spPr>
          <a:xfrm>
            <a:off x="91205" y="2754846"/>
            <a:ext cx="11775675" cy="1822230"/>
          </a:xfrm>
          <a:prstGeom prst="rect">
            <a:avLst/>
          </a:prstGeom>
          <a:noFill/>
        </p:spPr>
        <p:txBody>
          <a:bodyPr wrap="square" rtlCol="0">
            <a:spAutoFit/>
          </a:bodyPr>
          <a:lstStyle/>
          <a:p>
            <a:pPr>
              <a:spcAft>
                <a:spcPts val="600"/>
              </a:spcAft>
            </a:pPr>
            <a:r>
              <a:rPr lang="en-US" sz="1200" b="1">
                <a:solidFill>
                  <a:srgbClr val="000000"/>
                </a:solidFill>
                <a:ea typeface="Times New Roman" panose="02020603050405020304" pitchFamily="18" charset="0"/>
                <a:cs typeface="Wingdings" panose="05000000000000000000" pitchFamily="2" charset="2"/>
              </a:rPr>
              <a:t>Notes</a:t>
            </a: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Travel: If any travel and boarding/lodging related expenses are incurred during the execution of the project, it will be charged on actuals to Ascend. Learning Happiest Minds will seek prior permission from Ascend Learning before undertaking any such travel.</a:t>
            </a:r>
            <a:endParaRPr lang="en-US" sz="1200">
              <a:effectLst/>
              <a:ea typeface="Yu Gothic Light" panose="020B0300000000000000" pitchFamily="34" charset="-128"/>
              <a:cs typeface="Times New Roman" panose="02020603050405020304" pitchFamily="18" charset="0"/>
            </a:endParaRPr>
          </a:p>
          <a:p>
            <a:pPr marL="342900" indent="-342900">
              <a:lnSpc>
                <a:spcPct val="115000"/>
              </a:lnSpc>
              <a:buFont typeface="Symbol" panose="05050102010706020507" pitchFamily="18" charset="2"/>
              <a:buChar char="·"/>
            </a:pPr>
            <a:r>
              <a:rPr lang="en-US" sz="1200">
                <a:solidFill>
                  <a:srgbClr val="000000"/>
                </a:solidFill>
                <a:latin typeface="Segoe UI"/>
                <a:cs typeface="Segoe UI"/>
              </a:rPr>
              <a:t>Additional tools, devices, software licenses and infra cost is not a part of this budgetary estimate and will be managed by Ascend Learning</a:t>
            </a: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Taxes: The pricing mentioned exclude GST and any other local and country specific taxes including any withholding tax, as may be applicable.</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Project Timeline: The project is envisioned to be completed in a period of 4 months including 2 weeks warranty</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Delivery Milestone: We propose a Monthly milestone for deliverables. The detailed deliverable plan will be shared with Ascend Learning before the start of the project. </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Invoicing Schedule: The Invoicing Schedule is structured as per the monthly deliverables (scheduled as follows):</a:t>
            </a:r>
            <a:endParaRPr lang="en-US" sz="1200">
              <a:effectLst/>
              <a:ea typeface="Yu Gothic Light" panose="020B0300000000000000" pitchFamily="34" charset="-128"/>
              <a:cs typeface="Times New Roman" panose="02020603050405020304" pitchFamily="18" charset="0"/>
            </a:endParaRPr>
          </a:p>
        </p:txBody>
      </p:sp>
      <p:graphicFrame>
        <p:nvGraphicFramePr>
          <p:cNvPr id="2" name="Table 1">
            <a:extLst>
              <a:ext uri="{FF2B5EF4-FFF2-40B4-BE49-F238E27FC236}">
                <a16:creationId xmlns:a16="http://schemas.microsoft.com/office/drawing/2014/main" id="{DF78CA30-67D6-4FB4-3459-B785EBB1D32D}"/>
              </a:ext>
            </a:extLst>
          </p:cNvPr>
          <p:cNvGraphicFramePr>
            <a:graphicFrameLocks noGrp="1"/>
          </p:cNvGraphicFramePr>
          <p:nvPr>
            <p:extLst>
              <p:ext uri="{D42A27DB-BD31-4B8C-83A1-F6EECF244321}">
                <p14:modId xmlns:p14="http://schemas.microsoft.com/office/powerpoint/2010/main" val="1442245754"/>
              </p:ext>
            </p:extLst>
          </p:nvPr>
        </p:nvGraphicFramePr>
        <p:xfrm>
          <a:off x="1519889" y="4675695"/>
          <a:ext cx="7289802" cy="1920240"/>
        </p:xfrm>
        <a:graphic>
          <a:graphicData uri="http://schemas.openxmlformats.org/drawingml/2006/table">
            <a:tbl>
              <a:tblPr firstRow="1" bandRow="1">
                <a:tableStyleId>{21E4AEA4-8DFA-4A89-87EB-49C32662AFE0}</a:tableStyleId>
              </a:tblPr>
              <a:tblGrid>
                <a:gridCol w="2219962">
                  <a:extLst>
                    <a:ext uri="{9D8B030D-6E8A-4147-A177-3AD203B41FA5}">
                      <a16:colId xmlns:a16="http://schemas.microsoft.com/office/drawing/2014/main" val="1039414840"/>
                    </a:ext>
                  </a:extLst>
                </a:gridCol>
                <a:gridCol w="2639906">
                  <a:extLst>
                    <a:ext uri="{9D8B030D-6E8A-4147-A177-3AD203B41FA5}">
                      <a16:colId xmlns:a16="http://schemas.microsoft.com/office/drawing/2014/main" val="3791564744"/>
                    </a:ext>
                  </a:extLst>
                </a:gridCol>
                <a:gridCol w="2429934">
                  <a:extLst>
                    <a:ext uri="{9D8B030D-6E8A-4147-A177-3AD203B41FA5}">
                      <a16:colId xmlns:a16="http://schemas.microsoft.com/office/drawing/2014/main" val="1375496678"/>
                    </a:ext>
                  </a:extLst>
                </a:gridCol>
              </a:tblGrid>
              <a:tr h="246722">
                <a:tc>
                  <a:txBody>
                    <a:bodyPr/>
                    <a:lstStyle/>
                    <a:p>
                      <a:r>
                        <a:rPr lang="en-US" sz="1200"/>
                        <a:t>Milestone </a:t>
                      </a:r>
                    </a:p>
                  </a:txBody>
                  <a:tcPr/>
                </a:tc>
                <a:tc>
                  <a:txBody>
                    <a:bodyPr/>
                    <a:lstStyle/>
                    <a:p>
                      <a:r>
                        <a:rPr lang="en-US" sz="1200"/>
                        <a:t>Indicate Dates in Weeks</a:t>
                      </a:r>
                    </a:p>
                  </a:txBody>
                  <a:tcPr/>
                </a:tc>
                <a:tc>
                  <a:txBody>
                    <a:bodyPr/>
                    <a:lstStyle/>
                    <a:p>
                      <a:r>
                        <a:rPr lang="en-US" sz="1200"/>
                        <a:t>% Invoicing </a:t>
                      </a:r>
                    </a:p>
                  </a:txBody>
                  <a:tcPr/>
                </a:tc>
                <a:extLst>
                  <a:ext uri="{0D108BD9-81ED-4DB2-BD59-A6C34878D82A}">
                    <a16:rowId xmlns:a16="http://schemas.microsoft.com/office/drawing/2014/main" val="4204661479"/>
                  </a:ext>
                </a:extLst>
              </a:tr>
              <a:tr h="251536">
                <a:tc>
                  <a:txBody>
                    <a:bodyPr/>
                    <a:lstStyle/>
                    <a:p>
                      <a:r>
                        <a:rPr lang="en-US" sz="1200"/>
                        <a:t>Project Kick Off</a:t>
                      </a:r>
                    </a:p>
                  </a:txBody>
                  <a:tcPr/>
                </a:tc>
                <a:tc>
                  <a:txBody>
                    <a:bodyPr/>
                    <a:lstStyle/>
                    <a:p>
                      <a:r>
                        <a:rPr lang="en-US" sz="1200"/>
                        <a:t>T</a:t>
                      </a:r>
                    </a:p>
                  </a:txBody>
                  <a:tcPr/>
                </a:tc>
                <a:tc>
                  <a:txBody>
                    <a:bodyPr/>
                    <a:lstStyle/>
                    <a:p>
                      <a:r>
                        <a:rPr lang="en-US" sz="1200"/>
                        <a:t>30%</a:t>
                      </a:r>
                    </a:p>
                  </a:txBody>
                  <a:tcPr/>
                </a:tc>
                <a:extLst>
                  <a:ext uri="{0D108BD9-81ED-4DB2-BD59-A6C34878D82A}">
                    <a16:rowId xmlns:a16="http://schemas.microsoft.com/office/drawing/2014/main" val="1184016755"/>
                  </a:ext>
                </a:extLst>
              </a:tr>
              <a:tr h="251536">
                <a:tc>
                  <a:txBody>
                    <a:bodyPr/>
                    <a:lstStyle/>
                    <a:p>
                      <a:r>
                        <a:rPr lang="en-US" sz="1200"/>
                        <a:t>Analysis Phase</a:t>
                      </a:r>
                    </a:p>
                  </a:txBody>
                  <a:tcPr/>
                </a:tc>
                <a:tc>
                  <a:txBody>
                    <a:bodyPr/>
                    <a:lstStyle/>
                    <a:p>
                      <a:r>
                        <a:rPr lang="en-US" sz="1200"/>
                        <a:t>T + 2</a:t>
                      </a:r>
                    </a:p>
                  </a:txBody>
                  <a:tcPr/>
                </a:tc>
                <a:tc>
                  <a:txBody>
                    <a:bodyPr/>
                    <a:lstStyle/>
                    <a:p>
                      <a:endParaRPr lang="en-US" sz="1200"/>
                    </a:p>
                  </a:txBody>
                  <a:tcPr/>
                </a:tc>
                <a:extLst>
                  <a:ext uri="{0D108BD9-81ED-4DB2-BD59-A6C34878D82A}">
                    <a16:rowId xmlns:a16="http://schemas.microsoft.com/office/drawing/2014/main" val="1409828813"/>
                  </a:ext>
                </a:extLst>
              </a:tr>
              <a:tr h="251536">
                <a:tc>
                  <a:txBody>
                    <a:bodyPr/>
                    <a:lstStyle/>
                    <a:p>
                      <a:r>
                        <a:rPr lang="en-US" sz="1200"/>
                        <a:t>Milestone 1 </a:t>
                      </a:r>
                    </a:p>
                  </a:txBody>
                  <a:tcPr/>
                </a:tc>
                <a:tc>
                  <a:txBody>
                    <a:bodyPr/>
                    <a:lstStyle/>
                    <a:p>
                      <a:r>
                        <a:rPr lang="en-US" sz="1200"/>
                        <a:t>T + 6</a:t>
                      </a:r>
                    </a:p>
                  </a:txBody>
                  <a:tcPr/>
                </a:tc>
                <a:tc>
                  <a:txBody>
                    <a:bodyPr/>
                    <a:lstStyle/>
                    <a:p>
                      <a:r>
                        <a:rPr lang="en-US" sz="1200"/>
                        <a:t>20%</a:t>
                      </a:r>
                    </a:p>
                  </a:txBody>
                  <a:tcPr/>
                </a:tc>
                <a:extLst>
                  <a:ext uri="{0D108BD9-81ED-4DB2-BD59-A6C34878D82A}">
                    <a16:rowId xmlns:a16="http://schemas.microsoft.com/office/drawing/2014/main" val="2924436687"/>
                  </a:ext>
                </a:extLst>
              </a:tr>
              <a:tr h="251536">
                <a:tc>
                  <a:txBody>
                    <a:bodyPr/>
                    <a:lstStyle/>
                    <a:p>
                      <a:r>
                        <a:rPr lang="en-US" sz="1200"/>
                        <a:t>Milestone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 + 10</a:t>
                      </a:r>
                    </a:p>
                  </a:txBody>
                  <a:tcPr/>
                </a:tc>
                <a:tc>
                  <a:txBody>
                    <a:bodyPr/>
                    <a:lstStyle/>
                    <a:p>
                      <a:r>
                        <a:rPr lang="en-US" sz="1200"/>
                        <a:t>20%</a:t>
                      </a:r>
                    </a:p>
                  </a:txBody>
                  <a:tcPr/>
                </a:tc>
                <a:extLst>
                  <a:ext uri="{0D108BD9-81ED-4DB2-BD59-A6C34878D82A}">
                    <a16:rowId xmlns:a16="http://schemas.microsoft.com/office/drawing/2014/main" val="3651861370"/>
                  </a:ext>
                </a:extLst>
              </a:tr>
              <a:tr h="2515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Milestone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 + 14</a:t>
                      </a:r>
                    </a:p>
                  </a:txBody>
                  <a:tcPr/>
                </a:tc>
                <a:tc>
                  <a:txBody>
                    <a:bodyPr/>
                    <a:lstStyle/>
                    <a:p>
                      <a:r>
                        <a:rPr lang="en-US" sz="1200"/>
                        <a:t>20%</a:t>
                      </a:r>
                    </a:p>
                  </a:txBody>
                  <a:tcPr/>
                </a:tc>
                <a:extLst>
                  <a:ext uri="{0D108BD9-81ED-4DB2-BD59-A6C34878D82A}">
                    <a16:rowId xmlns:a16="http://schemas.microsoft.com/office/drawing/2014/main" val="1618351494"/>
                  </a:ext>
                </a:extLst>
              </a:tr>
              <a:tr h="2515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UAT and Warranty</a:t>
                      </a:r>
                    </a:p>
                  </a:txBody>
                  <a:tcPr/>
                </a:tc>
                <a:tc>
                  <a:txBody>
                    <a:bodyPr/>
                    <a:lstStyle/>
                    <a:p>
                      <a:r>
                        <a:rPr lang="en-US" sz="1200"/>
                        <a:t>T + 18</a:t>
                      </a:r>
                    </a:p>
                  </a:txBody>
                  <a:tcPr/>
                </a:tc>
                <a:tc>
                  <a:txBody>
                    <a:bodyPr/>
                    <a:lstStyle/>
                    <a:p>
                      <a:r>
                        <a:rPr lang="en-US" sz="1200"/>
                        <a:t>10%</a:t>
                      </a:r>
                    </a:p>
                  </a:txBody>
                  <a:tcPr/>
                </a:tc>
                <a:extLst>
                  <a:ext uri="{0D108BD9-81ED-4DB2-BD59-A6C34878D82A}">
                    <a16:rowId xmlns:a16="http://schemas.microsoft.com/office/drawing/2014/main" val="2528190726"/>
                  </a:ext>
                </a:extLst>
              </a:tr>
            </a:tbl>
          </a:graphicData>
        </a:graphic>
      </p:graphicFrame>
      <p:sp>
        <p:nvSpPr>
          <p:cNvPr id="8" name="TextBox 7">
            <a:extLst>
              <a:ext uri="{FF2B5EF4-FFF2-40B4-BE49-F238E27FC236}">
                <a16:creationId xmlns:a16="http://schemas.microsoft.com/office/drawing/2014/main" id="{55564948-4B45-0C09-6025-44FB5C4B928D}"/>
              </a:ext>
            </a:extLst>
          </p:cNvPr>
          <p:cNvSpPr txBox="1"/>
          <p:nvPr/>
        </p:nvSpPr>
        <p:spPr>
          <a:xfrm>
            <a:off x="228600" y="1204401"/>
            <a:ext cx="11775674" cy="307777"/>
          </a:xfrm>
          <a:prstGeom prst="rect">
            <a:avLst/>
          </a:prstGeom>
          <a:noFill/>
        </p:spPr>
        <p:txBody>
          <a:bodyPr wrap="square" lIns="91440" tIns="45720" rIns="91440" bIns="45720" rtlCol="0" anchor="t">
            <a:spAutoFit/>
          </a:bodyPr>
          <a:lstStyle/>
          <a:p>
            <a:r>
              <a:rPr lang="en-US" sz="1400">
                <a:solidFill>
                  <a:srgbClr val="000000"/>
                </a:solidFill>
                <a:latin typeface="Segoe UI"/>
                <a:cs typeface="Segoe UI"/>
              </a:rPr>
              <a:t>Based on the high-level features defined and our understanding of the required functionalities for the CAB UI Rewrite, we proposed the following.</a:t>
            </a:r>
            <a:endParaRPr lang="en-US" sz="1400">
              <a:solidFill>
                <a:srgbClr val="000000"/>
              </a:solidFill>
              <a:latin typeface="Segoe UI" panose="020B0502040204020203" pitchFamily="34" charset="0"/>
              <a:cs typeface="Segoe UI"/>
            </a:endParaRPr>
          </a:p>
        </p:txBody>
      </p:sp>
    </p:spTree>
    <p:extLst>
      <p:ext uri="{BB962C8B-B14F-4D97-AF65-F5344CB8AC3E}">
        <p14:creationId xmlns:p14="http://schemas.microsoft.com/office/powerpoint/2010/main" val="19617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454641" y="2871996"/>
            <a:ext cx="3669328" cy="1323439"/>
          </a:xfrm>
          <a:prstGeom prst="rect">
            <a:avLst/>
          </a:prstGeom>
        </p:spPr>
        <p:txBody>
          <a:bodyPr wrap="square" lIns="91440" tIns="45720" rIns="91440" bIns="45720" anchor="t">
            <a:spAutoFit/>
          </a:bodyPr>
          <a:lstStyle/>
          <a:p>
            <a:r>
              <a:rPr lang="en-US" sz="4000">
                <a:solidFill>
                  <a:schemeClr val="bg1"/>
                </a:solidFill>
                <a:latin typeface="Segoe UI Semibold"/>
                <a:cs typeface="Segoe UI Semibold"/>
              </a:rPr>
              <a:t>Requirement &amp; Scope</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43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82C7DE-430F-0238-FEF4-840743FCFACD}"/>
              </a:ext>
            </a:extLst>
          </p:cNvPr>
          <p:cNvSpPr>
            <a:spLocks noGrp="1"/>
          </p:cNvSpPr>
          <p:nvPr>
            <p:ph type="body" sz="quarter" idx="11"/>
          </p:nvPr>
        </p:nvSpPr>
        <p:spPr>
          <a:xfrm>
            <a:off x="282176" y="4131535"/>
            <a:ext cx="4950835" cy="670864"/>
          </a:xfrm>
        </p:spPr>
        <p:txBody>
          <a:bodyPr>
            <a:normAutofit/>
          </a:bodyPr>
          <a:lstStyle/>
          <a:p>
            <a:r>
              <a:rPr lang="en-US"/>
              <a:t>Rahul Jain</a:t>
            </a:r>
          </a:p>
          <a:p>
            <a:r>
              <a:rPr lang="en-US" b="1"/>
              <a:t>Client Partner – Ascend Learning</a:t>
            </a:r>
          </a:p>
        </p:txBody>
      </p:sp>
      <p:sp>
        <p:nvSpPr>
          <p:cNvPr id="3" name="Text Placeholder 2">
            <a:extLst>
              <a:ext uri="{FF2B5EF4-FFF2-40B4-BE49-F238E27FC236}">
                <a16:creationId xmlns:a16="http://schemas.microsoft.com/office/drawing/2014/main" id="{6497D26B-9CFF-88EC-AD89-829DFD5D96C5}"/>
              </a:ext>
            </a:extLst>
          </p:cNvPr>
          <p:cNvSpPr>
            <a:spLocks noGrp="1"/>
          </p:cNvSpPr>
          <p:nvPr>
            <p:ph type="body" sz="quarter" idx="12"/>
          </p:nvPr>
        </p:nvSpPr>
        <p:spPr>
          <a:xfrm>
            <a:off x="355785" y="4894210"/>
            <a:ext cx="4140200" cy="443945"/>
          </a:xfrm>
        </p:spPr>
        <p:txBody>
          <a:bodyPr/>
          <a:lstStyle/>
          <a:p>
            <a:endParaRPr lang="en-US"/>
          </a:p>
        </p:txBody>
      </p:sp>
    </p:spTree>
    <p:extLst>
      <p:ext uri="{BB962C8B-B14F-4D97-AF65-F5344CB8AC3E}">
        <p14:creationId xmlns:p14="http://schemas.microsoft.com/office/powerpoint/2010/main" val="408899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34137"/>
            <a:ext cx="11691261" cy="5823863"/>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1800" b="1" dirty="0">
                <a:solidFill>
                  <a:srgbClr val="000000"/>
                </a:solidFill>
              </a:rPr>
              <a:t>Problem Statement</a:t>
            </a:r>
            <a:r>
              <a:rPr lang="en-US" sz="1800" dirty="0">
                <a:solidFill>
                  <a:srgbClr val="000000"/>
                </a:solidFill>
              </a:rPr>
              <a:t> </a:t>
            </a:r>
          </a:p>
          <a:p>
            <a:pPr marL="0" indent="0">
              <a:spcBef>
                <a:spcPts val="0"/>
              </a:spcBef>
              <a:spcAft>
                <a:spcPts val="600"/>
              </a:spcAft>
              <a:buNone/>
            </a:pPr>
            <a:r>
              <a:rPr lang="en-US" sz="1600" b="0" i="0" dirty="0">
                <a:solidFill>
                  <a:srgbClr val="000000"/>
                </a:solidFill>
                <a:effectLst/>
              </a:rPr>
              <a:t>Custom Assessment Builder (CAB) is a vital application within the Clinical </a:t>
            </a:r>
            <a:r>
              <a:rPr lang="en-US" sz="1600" dirty="0">
                <a:solidFill>
                  <a:srgbClr val="000000"/>
                </a:solidFill>
              </a:rPr>
              <a:t>H</a:t>
            </a:r>
            <a:r>
              <a:rPr lang="en-US" sz="1600" b="0" i="0" dirty="0">
                <a:solidFill>
                  <a:srgbClr val="000000"/>
                </a:solidFill>
                <a:effectLst/>
              </a:rPr>
              <a:t>ealth business unit of Ascend Learning. Most of the user interfaces (UI) in Ascend Learning are developed using the Angular framework. The CAB UI was originally developed using AngularJS 1.x. Despite multiple newer versions of the Angular framework being released since AngularJS 1.x, the CAB UI has not been updated to the latest versions. Continuing to use an older version of Angular presents several challenges:</a:t>
            </a:r>
            <a:endParaRPr lang="en-US" sz="1600" b="0" i="0" dirty="0">
              <a:solidFill>
                <a:srgbClr val="000000"/>
              </a:solidFill>
              <a:effectLst/>
              <a:cs typeface="Segoe UI"/>
            </a:endParaRPr>
          </a:p>
          <a:p>
            <a:pPr>
              <a:spcBef>
                <a:spcPts val="0"/>
              </a:spcBef>
              <a:spcAft>
                <a:spcPts val="300"/>
              </a:spcAft>
            </a:pPr>
            <a:r>
              <a:rPr lang="en-US" sz="1600" b="1" dirty="0">
                <a:solidFill>
                  <a:srgbClr val="000000"/>
                </a:solidFill>
              </a:rPr>
              <a:t>End of Life and Lack of Support:</a:t>
            </a:r>
            <a:r>
              <a:rPr lang="en-US" sz="1600" dirty="0">
                <a:solidFill>
                  <a:srgbClr val="000000"/>
                </a:solidFill>
              </a:rPr>
              <a:t> AngularJS 1.x has not received official updates or support since December 31, 2021. This leads to increased security risks and compatibility issues.</a:t>
            </a:r>
            <a:endParaRPr lang="en-US" sz="1600" dirty="0">
              <a:solidFill>
                <a:srgbClr val="000000"/>
              </a:solidFill>
              <a:cs typeface="Segoe UI"/>
            </a:endParaRPr>
          </a:p>
          <a:p>
            <a:pPr>
              <a:spcBef>
                <a:spcPts val="0"/>
              </a:spcBef>
              <a:spcAft>
                <a:spcPts val="300"/>
              </a:spcAft>
            </a:pPr>
            <a:r>
              <a:rPr lang="en-US" sz="1600" b="1" dirty="0">
                <a:solidFill>
                  <a:srgbClr val="000000"/>
                </a:solidFill>
              </a:rPr>
              <a:t>New Enhancements/Features:</a:t>
            </a:r>
            <a:r>
              <a:rPr lang="en-US" sz="1600" dirty="0">
                <a:solidFill>
                  <a:srgbClr val="000000"/>
                </a:solidFill>
              </a:rPr>
              <a:t> Any new features or enhancements added to the old version may require future rewrites for compatibility with newer versions, leading to duplicated efforts.</a:t>
            </a:r>
            <a:endParaRPr lang="en-US" sz="1600" dirty="0">
              <a:solidFill>
                <a:srgbClr val="000000"/>
              </a:solidFill>
              <a:cs typeface="Segoe UI"/>
            </a:endParaRPr>
          </a:p>
          <a:p>
            <a:pPr>
              <a:spcBef>
                <a:spcPts val="0"/>
              </a:spcBef>
              <a:spcAft>
                <a:spcPts val="300"/>
              </a:spcAft>
            </a:pPr>
            <a:r>
              <a:rPr lang="en-US" sz="1600" b="1" dirty="0">
                <a:solidFill>
                  <a:srgbClr val="000000"/>
                </a:solidFill>
              </a:rPr>
              <a:t>Technological Limitations:</a:t>
            </a:r>
            <a:r>
              <a:rPr lang="en-US" sz="1600" dirty="0">
                <a:solidFill>
                  <a:srgbClr val="000000"/>
                </a:solidFill>
              </a:rPr>
              <a:t> The older version lacks support for modern features such as server-side rendering and enhanced modularity, which are crucial for improving performance and scalability.</a:t>
            </a:r>
            <a:endParaRPr lang="en-US" sz="1600" dirty="0">
              <a:solidFill>
                <a:srgbClr val="000000"/>
              </a:solidFill>
              <a:cs typeface="Segoe UI"/>
            </a:endParaRPr>
          </a:p>
          <a:p>
            <a:pPr>
              <a:spcBef>
                <a:spcPts val="0"/>
              </a:spcBef>
              <a:spcAft>
                <a:spcPts val="300"/>
              </a:spcAft>
            </a:pPr>
            <a:r>
              <a:rPr lang="en-US" sz="1600" b="1" dirty="0">
                <a:solidFill>
                  <a:srgbClr val="000000"/>
                </a:solidFill>
              </a:rPr>
              <a:t>Dependency Management:</a:t>
            </a:r>
            <a:r>
              <a:rPr lang="en-US" sz="1600" dirty="0">
                <a:solidFill>
                  <a:srgbClr val="000000"/>
                </a:solidFill>
              </a:rPr>
              <a:t> The reliance on other outdated libraries complicates updates and integrations.</a:t>
            </a:r>
            <a:endParaRPr lang="en-US" sz="1600" dirty="0">
              <a:solidFill>
                <a:srgbClr val="000000"/>
              </a:solidFill>
              <a:cs typeface="Segoe UI"/>
            </a:endParaRPr>
          </a:p>
          <a:p>
            <a:pPr>
              <a:spcBef>
                <a:spcPts val="0"/>
              </a:spcBef>
              <a:spcAft>
                <a:spcPts val="300"/>
              </a:spcAft>
            </a:pPr>
            <a:r>
              <a:rPr lang="en-US" sz="1600" b="1" dirty="0">
                <a:solidFill>
                  <a:srgbClr val="000000"/>
                </a:solidFill>
              </a:rPr>
              <a:t>UI/UX Limitations:</a:t>
            </a:r>
            <a:r>
              <a:rPr lang="en-US" sz="1600" dirty="0">
                <a:solidFill>
                  <a:srgbClr val="000000"/>
                </a:solidFill>
              </a:rPr>
              <a:t> The outdated technology struggles to meet modern UI/UX standards, affecting the visual appeal, responsiveness, and the ability to update content dynamically.</a:t>
            </a:r>
            <a:endParaRPr lang="en-US" sz="1600" dirty="0">
              <a:solidFill>
                <a:srgbClr val="000000"/>
              </a:solidFill>
              <a:cs typeface="Segoe UI"/>
            </a:endParaRPr>
          </a:p>
          <a:p>
            <a:pPr marL="0" indent="0">
              <a:spcBef>
                <a:spcPts val="0"/>
              </a:spcBef>
              <a:spcAft>
                <a:spcPts val="600"/>
              </a:spcAft>
              <a:buNone/>
            </a:pPr>
            <a:endParaRPr lang="en-US" sz="1800" b="1" dirty="0">
              <a:solidFill>
                <a:srgbClr val="000000"/>
              </a:solidFill>
            </a:endParaRPr>
          </a:p>
          <a:p>
            <a:pPr marL="0" indent="0">
              <a:spcBef>
                <a:spcPts val="0"/>
              </a:spcBef>
              <a:spcAft>
                <a:spcPts val="600"/>
              </a:spcAft>
              <a:buNone/>
            </a:pPr>
            <a:r>
              <a:rPr lang="en-US" sz="1800" b="1" dirty="0">
                <a:solidFill>
                  <a:srgbClr val="000000"/>
                </a:solidFill>
              </a:rPr>
              <a:t>Objective</a:t>
            </a:r>
            <a:endParaRPr lang="en-US" sz="1800" b="1" dirty="0">
              <a:solidFill>
                <a:srgbClr val="000000"/>
              </a:solidFill>
              <a:cs typeface="Segoe UI"/>
            </a:endParaRPr>
          </a:p>
          <a:p>
            <a:pPr marL="0" indent="0">
              <a:spcBef>
                <a:spcPts val="0"/>
              </a:spcBef>
              <a:spcAft>
                <a:spcPts val="600"/>
              </a:spcAft>
              <a:buNone/>
            </a:pPr>
            <a:r>
              <a:rPr lang="en-US" sz="1600" dirty="0">
                <a:solidFill>
                  <a:srgbClr val="000000"/>
                </a:solidFill>
              </a:rPr>
              <a:t>The primary goal of this project is to rewrite the CAB UI using Angular 17. This application rewrite will help:</a:t>
            </a:r>
            <a:endParaRPr lang="en-US" sz="1600" dirty="0">
              <a:solidFill>
                <a:srgbClr val="000000"/>
              </a:solidFill>
              <a:cs typeface="Segoe UI"/>
            </a:endParaRPr>
          </a:p>
          <a:p>
            <a:pPr>
              <a:spcBef>
                <a:spcPts val="0"/>
              </a:spcBef>
              <a:spcAft>
                <a:spcPts val="600"/>
              </a:spcAft>
            </a:pPr>
            <a:r>
              <a:rPr lang="en-US" sz="1600" dirty="0">
                <a:solidFill>
                  <a:srgbClr val="000000"/>
                </a:solidFill>
              </a:rPr>
              <a:t>Facilitate the addition of new features and enhancements.</a:t>
            </a:r>
            <a:endParaRPr lang="en-US" sz="1600" dirty="0">
              <a:solidFill>
                <a:srgbClr val="000000"/>
              </a:solidFill>
              <a:cs typeface="Segoe UI"/>
            </a:endParaRPr>
          </a:p>
          <a:p>
            <a:pPr>
              <a:spcBef>
                <a:spcPts val="0"/>
              </a:spcBef>
              <a:spcAft>
                <a:spcPts val="600"/>
              </a:spcAft>
            </a:pPr>
            <a:r>
              <a:rPr lang="en-US" sz="1600" dirty="0">
                <a:solidFill>
                  <a:srgbClr val="000000"/>
                </a:solidFill>
              </a:rPr>
              <a:t>Provide a fresh look and feel to the application.</a:t>
            </a:r>
            <a:endParaRPr lang="en-US" sz="1600" dirty="0">
              <a:solidFill>
                <a:srgbClr val="000000"/>
              </a:solidFill>
              <a:cs typeface="Segoe UI"/>
            </a:endParaRPr>
          </a:p>
          <a:p>
            <a:pPr>
              <a:spcBef>
                <a:spcPts val="0"/>
              </a:spcBef>
              <a:spcAft>
                <a:spcPts val="600"/>
              </a:spcAft>
            </a:pPr>
            <a:r>
              <a:rPr lang="en-US" sz="1600" dirty="0">
                <a:solidFill>
                  <a:srgbClr val="000000"/>
                </a:solidFill>
              </a:rPr>
              <a:t>Address existing security vulnerabilities.</a:t>
            </a:r>
            <a:endParaRPr lang="en-US" sz="1600" dirty="0">
              <a:solidFill>
                <a:srgbClr val="000000"/>
              </a:solidFill>
              <a:cs typeface="Segoe UI"/>
            </a:endParaRP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4</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pPr>
              <a:lnSpc>
                <a:spcPct val="100000"/>
              </a:lnSpc>
              <a:spcBef>
                <a:spcPts val="1000"/>
              </a:spcBef>
              <a:spcAft>
                <a:spcPts val="40"/>
              </a:spcAft>
              <a:buFont typeface="Arial" panose="020B0604020202020204" pitchFamily="34" charset="0"/>
              <a:buNone/>
              <a:defRPr/>
            </a:pPr>
            <a:r>
              <a:rPr lang="en-US">
                <a:latin typeface="Segoe UI Semibold"/>
                <a:ea typeface="+mn-ea"/>
                <a:cs typeface="Segoe UI Light" panose="020B0502040204020203" pitchFamily="34" charset="0"/>
              </a:rPr>
              <a:t>Our Understanding of the Requirement</a:t>
            </a:r>
            <a:br>
              <a:rPr lang="en-IN">
                <a:latin typeface="Segoe UI Semibold"/>
                <a:ea typeface="+mn-ea"/>
                <a:cs typeface="Segoe UI Light" panose="020B0502040204020203" pitchFamily="34" charset="0"/>
              </a:rPr>
            </a:br>
            <a:r>
              <a:rPr lang="en-US" sz="2800">
                <a:ea typeface="+mn-ea"/>
                <a:cs typeface="Segoe UI Light" panose="020B0502040204020203" pitchFamily="34" charset="0"/>
              </a:rPr>
              <a:t> </a:t>
            </a:r>
          </a:p>
        </p:txBody>
      </p:sp>
    </p:spTree>
    <p:extLst>
      <p:ext uri="{BB962C8B-B14F-4D97-AF65-F5344CB8AC3E}">
        <p14:creationId xmlns:p14="http://schemas.microsoft.com/office/powerpoint/2010/main" val="4607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C7E38-5940-0C9D-524A-F507568834CF}"/>
              </a:ext>
            </a:extLst>
          </p:cNvPr>
          <p:cNvSpPr>
            <a:spLocks noGrp="1"/>
          </p:cNvSpPr>
          <p:nvPr>
            <p:ph type="sldNum" sz="quarter" idx="10"/>
          </p:nvPr>
        </p:nvSpPr>
        <p:spPr/>
        <p:txBody>
          <a:bodyPr/>
          <a:lstStyle/>
          <a:p>
            <a:fld id="{2ADF02F0-7A45-4BFB-A264-947079AA91A4}" type="slidenum">
              <a:rPr lang="en-US" smtClean="0"/>
              <a:pPr/>
              <a:t>5</a:t>
            </a:fld>
            <a:endParaRPr lang="en-US"/>
          </a:p>
        </p:txBody>
      </p:sp>
      <p:sp>
        <p:nvSpPr>
          <p:cNvPr id="3" name="Title 1">
            <a:extLst>
              <a:ext uri="{FF2B5EF4-FFF2-40B4-BE49-F238E27FC236}">
                <a16:creationId xmlns:a16="http://schemas.microsoft.com/office/drawing/2014/main" id="{2CDD6817-DD58-B3B3-899F-92DBEC0D2EDB}"/>
              </a:ext>
            </a:extLst>
          </p:cNvPr>
          <p:cNvSpPr txBox="1">
            <a:spLocks/>
          </p:cNvSpPr>
          <p:nvPr/>
        </p:nvSpPr>
        <p:spPr>
          <a:xfrm>
            <a:off x="225777" y="164592"/>
            <a:ext cx="9625794"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pPr>
              <a:lnSpc>
                <a:spcPct val="100000"/>
              </a:lnSpc>
              <a:spcBef>
                <a:spcPts val="1000"/>
              </a:spcBef>
              <a:spcAft>
                <a:spcPts val="40"/>
              </a:spcAft>
            </a:pPr>
            <a:r>
              <a:rPr lang="en-US" sz="2800">
                <a:ea typeface="+mn-ea"/>
                <a:cs typeface="Segoe UI Light"/>
              </a:rPr>
              <a:t>Functional Requirement – CAB UI Screen and Components</a:t>
            </a:r>
          </a:p>
        </p:txBody>
      </p:sp>
      <p:graphicFrame>
        <p:nvGraphicFramePr>
          <p:cNvPr id="4" name="Table 3">
            <a:extLst>
              <a:ext uri="{FF2B5EF4-FFF2-40B4-BE49-F238E27FC236}">
                <a16:creationId xmlns:a16="http://schemas.microsoft.com/office/drawing/2014/main" id="{4F330B6D-CF0E-527C-F96B-EA0F4D5CC644}"/>
              </a:ext>
            </a:extLst>
          </p:cNvPr>
          <p:cNvGraphicFramePr>
            <a:graphicFrameLocks noGrp="1"/>
          </p:cNvGraphicFramePr>
          <p:nvPr>
            <p:extLst>
              <p:ext uri="{D42A27DB-BD31-4B8C-83A1-F6EECF244321}">
                <p14:modId xmlns:p14="http://schemas.microsoft.com/office/powerpoint/2010/main" val="372199143"/>
              </p:ext>
            </p:extLst>
          </p:nvPr>
        </p:nvGraphicFramePr>
        <p:xfrm>
          <a:off x="157161" y="1177822"/>
          <a:ext cx="5840868" cy="5431134"/>
        </p:xfrm>
        <a:graphic>
          <a:graphicData uri="http://schemas.openxmlformats.org/drawingml/2006/table">
            <a:tbl>
              <a:tblPr firstRow="1" bandRow="1">
                <a:tableStyleId>{9DCAF9ED-07DC-4A11-8D7F-57B35C25682E}</a:tableStyleId>
              </a:tblPr>
              <a:tblGrid>
                <a:gridCol w="5840868">
                  <a:extLst>
                    <a:ext uri="{9D8B030D-6E8A-4147-A177-3AD203B41FA5}">
                      <a16:colId xmlns:a16="http://schemas.microsoft.com/office/drawing/2014/main" val="2984358244"/>
                    </a:ext>
                  </a:extLst>
                </a:gridCol>
              </a:tblGrid>
              <a:tr h="377629">
                <a:tc>
                  <a:txBody>
                    <a:bodyPr/>
                    <a:lstStyle/>
                    <a:p>
                      <a:pPr algn="ctr"/>
                      <a:r>
                        <a:rPr lang="en-US"/>
                        <a:t>Screen</a:t>
                      </a:r>
                    </a:p>
                  </a:txBody>
                  <a:tcPr/>
                </a:tc>
                <a:extLst>
                  <a:ext uri="{0D108BD9-81ED-4DB2-BD59-A6C34878D82A}">
                    <a16:rowId xmlns:a16="http://schemas.microsoft.com/office/drawing/2014/main" val="1247591306"/>
                  </a:ext>
                </a:extLst>
              </a:tr>
              <a:tr h="338653">
                <a:tc>
                  <a:txBody>
                    <a:bodyPr/>
                    <a:lstStyle/>
                    <a:p>
                      <a:r>
                        <a:rPr lang="en-US" sz="1600" b="1"/>
                        <a:t>Assessment 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2496019"/>
                  </a:ext>
                </a:extLst>
              </a:tr>
              <a:tr h="584946">
                <a:tc>
                  <a:txBody>
                    <a:bodyPr/>
                    <a:lstStyle/>
                    <a:p>
                      <a:pPr marL="0" algn="l" defTabSz="914400" rtl="0" eaLnBrk="1" latinLnBrk="0" hangingPunct="1"/>
                      <a:r>
                        <a:rPr lang="en-US" sz="1600" kern="1200">
                          <a:solidFill>
                            <a:schemeClr val="dk1"/>
                          </a:solidFill>
                          <a:latin typeface="+mn-lt"/>
                          <a:ea typeface="+mn-ea"/>
                          <a:cs typeface="+mn-cs"/>
                        </a:rPr>
                        <a:t>Main Page, Grid, Institution Filter, Filter without (Result edit and Action functionality)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2105241"/>
                  </a:ext>
                </a:extLst>
              </a:tr>
              <a:tr h="346159">
                <a:tc>
                  <a:txBody>
                    <a:bodyPr/>
                    <a:lstStyle/>
                    <a:p>
                      <a:pPr marL="0" algn="l" defTabSz="914400" rtl="0" eaLnBrk="1" latinLnBrk="0" hangingPunct="1"/>
                      <a:r>
                        <a:rPr lang="en-US" sz="1600" kern="1200">
                          <a:solidFill>
                            <a:schemeClr val="dk1"/>
                          </a:solidFill>
                          <a:latin typeface="+mn-lt"/>
                          <a:ea typeface="+mn-ea"/>
                          <a:cs typeface="+mn-cs"/>
                        </a:rPr>
                        <a:t>Results Tab – Grp Report and QAR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593780"/>
                  </a:ext>
                </a:extLst>
              </a:tr>
              <a:tr h="584946">
                <a:tc>
                  <a:txBody>
                    <a:bodyPr/>
                    <a:lstStyle/>
                    <a:p>
                      <a:pPr marL="0" algn="l" defTabSz="914400" rtl="0" eaLnBrk="1" latinLnBrk="0" hangingPunct="1"/>
                      <a:r>
                        <a:rPr lang="en-US" sz="1600" kern="1200">
                          <a:solidFill>
                            <a:schemeClr val="dk1"/>
                          </a:solidFill>
                          <a:latin typeface="+mn-lt"/>
                          <a:ea typeface="+mn-ea"/>
                          <a:cs typeface="+mn-cs"/>
                        </a:rPr>
                        <a:t>Actions Tab, Highlighted functionalities (Assessment Preview and Blueprint functionality)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1016329"/>
                  </a:ext>
                </a:extLst>
              </a:tr>
              <a:tr h="597913">
                <a:tc>
                  <a:txBody>
                    <a:bodyPr/>
                    <a:lstStyle/>
                    <a:p>
                      <a:pPr marL="0" algn="l" defTabSz="914400" rtl="0" eaLnBrk="1" latinLnBrk="0" hangingPunct="1"/>
                      <a:r>
                        <a:rPr lang="en-US" sz="1600" kern="1200">
                          <a:solidFill>
                            <a:schemeClr val="dk1"/>
                          </a:solidFill>
                          <a:latin typeface="+mn-lt"/>
                          <a:ea typeface="+mn-ea"/>
                          <a:cs typeface="+mn-cs"/>
                        </a:rPr>
                        <a:t>Create new assessment (Everything on UI, controls under settings tab) Header, Institution details, Assessment 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98365640"/>
                  </a:ext>
                </a:extLst>
              </a:tr>
              <a:tr h="346159">
                <a:tc>
                  <a:txBody>
                    <a:bodyPr/>
                    <a:lstStyle/>
                    <a:p>
                      <a:pPr marL="0" algn="l" defTabSz="914400" rtl="0" eaLnBrk="1" latinLnBrk="0" hangingPunct="1"/>
                      <a:r>
                        <a:rPr lang="en-US" sz="1600" kern="1200">
                          <a:solidFill>
                            <a:schemeClr val="dk1"/>
                          </a:solidFill>
                          <a:latin typeface="+mn-lt"/>
                          <a:ea typeface="+mn-ea"/>
                          <a:cs typeface="+mn-cs"/>
                        </a:rPr>
                        <a:t>Access 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2298408"/>
                  </a:ext>
                </a:extLst>
              </a:tr>
              <a:tr h="346159">
                <a:tc>
                  <a:txBody>
                    <a:bodyPr/>
                    <a:lstStyle/>
                    <a:p>
                      <a:pPr marL="0" algn="l" defTabSz="914400" rtl="0" eaLnBrk="1" latinLnBrk="0" hangingPunct="1"/>
                      <a:r>
                        <a:rPr lang="en-US" sz="1600" kern="1200">
                          <a:solidFill>
                            <a:schemeClr val="dk1"/>
                          </a:solidFill>
                          <a:latin typeface="+mn-lt"/>
                          <a:ea typeface="+mn-ea"/>
                          <a:cs typeface="+mn-cs"/>
                        </a:rPr>
                        <a:t>Questions Tab Filter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8297346"/>
                  </a:ext>
                </a:extLst>
              </a:tr>
              <a:tr h="346159">
                <a:tc>
                  <a:txBody>
                    <a:bodyPr/>
                    <a:lstStyle/>
                    <a:p>
                      <a:pPr marL="0" algn="l" defTabSz="914400" rtl="0" eaLnBrk="1" latinLnBrk="0" hangingPunct="1"/>
                      <a:r>
                        <a:rPr lang="en-US" sz="1600" kern="1200">
                          <a:solidFill>
                            <a:schemeClr val="dk1"/>
                          </a:solidFill>
                          <a:latin typeface="+mn-lt"/>
                          <a:ea typeface="+mn-ea"/>
                          <a:cs typeface="+mn-cs"/>
                        </a:rPr>
                        <a:t>Questions Tab Grid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9401966"/>
                  </a:ext>
                </a:extLst>
              </a:tr>
              <a:tr h="346159">
                <a:tc>
                  <a:txBody>
                    <a:bodyPr/>
                    <a:lstStyle/>
                    <a:p>
                      <a:pPr marL="0" algn="l" defTabSz="914400" rtl="0" eaLnBrk="1" latinLnBrk="0" hangingPunct="1"/>
                      <a:r>
                        <a:rPr lang="en-US" sz="1600" kern="1200">
                          <a:solidFill>
                            <a:schemeClr val="dk1"/>
                          </a:solidFill>
                          <a:latin typeface="+mn-lt"/>
                          <a:ea typeface="+mn-ea"/>
                          <a:cs typeface="+mn-cs"/>
                        </a:rPr>
                        <a:t>Autobuild feature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5531123"/>
                  </a:ext>
                </a:extLst>
              </a:tr>
              <a:tr h="306127">
                <a:tc>
                  <a:txBody>
                    <a:bodyPr/>
                    <a:lstStyle/>
                    <a:p>
                      <a:pPr marL="0" algn="l" defTabSz="914400" rtl="0" eaLnBrk="1" fontAlgn="b" latinLnBrk="0" hangingPunct="1"/>
                      <a:r>
                        <a:rPr lang="en-US" sz="1600" kern="1200">
                          <a:solidFill>
                            <a:schemeClr val="dk1"/>
                          </a:solidFill>
                          <a:latin typeface="+mn-lt"/>
                          <a:ea typeface="+mn-ea"/>
                          <a:cs typeface="+mn-cs"/>
                        </a:rPr>
                        <a:t>Assessment Preview (no button functionality )  and Blueprint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5390433"/>
                  </a:ext>
                </a:extLst>
              </a:tr>
              <a:tr h="306127">
                <a:tc>
                  <a:txBody>
                    <a:bodyPr/>
                    <a:lstStyle/>
                    <a:p>
                      <a:pPr marL="0" algn="l" defTabSz="914400" rtl="0" eaLnBrk="1" fontAlgn="b" latinLnBrk="0" hangingPunct="1"/>
                      <a:r>
                        <a:rPr lang="en-US" sz="1600" kern="1200">
                          <a:solidFill>
                            <a:schemeClr val="dk1"/>
                          </a:solidFill>
                          <a:latin typeface="+mn-lt"/>
                          <a:ea typeface="+mn-ea"/>
                          <a:cs typeface="+mn-cs"/>
                        </a:rPr>
                        <a:t>Assessment Preview  View Full Question (OLD IE)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59368002"/>
                  </a:ext>
                </a:extLst>
              </a:tr>
              <a:tr h="297871">
                <a:tc>
                  <a:txBody>
                    <a:bodyPr/>
                    <a:lstStyle/>
                    <a:p>
                      <a:pPr marL="0" algn="l" defTabSz="914400" rtl="0" eaLnBrk="1" fontAlgn="b" latinLnBrk="0" hangingPunct="1"/>
                      <a:r>
                        <a:rPr lang="en-US" sz="1600" kern="1200">
                          <a:solidFill>
                            <a:schemeClr val="dk1"/>
                          </a:solidFill>
                          <a:latin typeface="+mn-lt"/>
                          <a:ea typeface="+mn-ea"/>
                          <a:cs typeface="+mn-cs"/>
                        </a:rPr>
                        <a:t>Assessment Preview  View Full Question (NEW  IE)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3213274"/>
                  </a:ext>
                </a:extLst>
              </a:tr>
              <a:tr h="306127">
                <a:tc>
                  <a:txBody>
                    <a:bodyPr/>
                    <a:lstStyle/>
                    <a:p>
                      <a:pPr marL="0" algn="l" defTabSz="914400" rtl="0" eaLnBrk="1" fontAlgn="b" latinLnBrk="0" hangingPunct="1"/>
                      <a:r>
                        <a:rPr lang="en-US" sz="1600" kern="1200">
                          <a:solidFill>
                            <a:schemeClr val="dk1"/>
                          </a:solidFill>
                          <a:latin typeface="+mn-lt"/>
                          <a:ea typeface="+mn-ea"/>
                          <a:cs typeface="+mn-cs"/>
                        </a:rPr>
                        <a:t>Assessment Preview  View Full Question (Case Study)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9361057"/>
                  </a:ext>
                </a:extLst>
              </a:tr>
            </a:tbl>
          </a:graphicData>
        </a:graphic>
      </p:graphicFrame>
      <p:graphicFrame>
        <p:nvGraphicFramePr>
          <p:cNvPr id="5" name="Table 4">
            <a:extLst>
              <a:ext uri="{FF2B5EF4-FFF2-40B4-BE49-F238E27FC236}">
                <a16:creationId xmlns:a16="http://schemas.microsoft.com/office/drawing/2014/main" id="{4F330B6D-CF0E-527C-F96B-EA0F4D5CC644}"/>
              </a:ext>
            </a:extLst>
          </p:cNvPr>
          <p:cNvGraphicFramePr>
            <a:graphicFrameLocks noGrp="1"/>
          </p:cNvGraphicFramePr>
          <p:nvPr>
            <p:extLst>
              <p:ext uri="{D42A27DB-BD31-4B8C-83A1-F6EECF244321}">
                <p14:modId xmlns:p14="http://schemas.microsoft.com/office/powerpoint/2010/main" val="1250523471"/>
              </p:ext>
            </p:extLst>
          </p:nvPr>
        </p:nvGraphicFramePr>
        <p:xfrm>
          <a:off x="6386228" y="1177821"/>
          <a:ext cx="5648611" cy="5439391"/>
        </p:xfrm>
        <a:graphic>
          <a:graphicData uri="http://schemas.openxmlformats.org/drawingml/2006/table">
            <a:tbl>
              <a:tblPr firstRow="1" bandRow="1">
                <a:tableStyleId>{9DCAF9ED-07DC-4A11-8D7F-57B35C25682E}</a:tableStyleId>
              </a:tblPr>
              <a:tblGrid>
                <a:gridCol w="5648611">
                  <a:extLst>
                    <a:ext uri="{9D8B030D-6E8A-4147-A177-3AD203B41FA5}">
                      <a16:colId xmlns:a16="http://schemas.microsoft.com/office/drawing/2014/main" val="2984358244"/>
                    </a:ext>
                  </a:extLst>
                </a:gridCol>
              </a:tblGrid>
              <a:tr h="356175">
                <a:tc>
                  <a:txBody>
                    <a:bodyPr/>
                    <a:lstStyle/>
                    <a:p>
                      <a:pPr algn="ctr"/>
                      <a:r>
                        <a:rPr lang="en-US"/>
                        <a:t>Screen</a:t>
                      </a:r>
                    </a:p>
                  </a:txBody>
                  <a:tcPr/>
                </a:tc>
                <a:extLst>
                  <a:ext uri="{0D108BD9-81ED-4DB2-BD59-A6C34878D82A}">
                    <a16:rowId xmlns:a16="http://schemas.microsoft.com/office/drawing/2014/main" val="1247591306"/>
                  </a:ext>
                </a:extLst>
              </a:tr>
              <a:tr h="415537">
                <a:tc>
                  <a:txBody>
                    <a:bodyPr/>
                    <a:lstStyle/>
                    <a:p>
                      <a:pPr algn="l" fontAlgn="b"/>
                      <a:r>
                        <a:rPr lang="en-US" sz="1600" b="0" i="0" u="none" strike="noStrike">
                          <a:solidFill>
                            <a:srgbClr val="000000"/>
                          </a:solidFill>
                          <a:effectLst/>
                          <a:latin typeface="+mn-lt"/>
                        </a:rPr>
                        <a:t>Create Custom Question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97113694"/>
                  </a:ext>
                </a:extLst>
              </a:tr>
              <a:tr h="332721">
                <a:tc>
                  <a:txBody>
                    <a:bodyPr/>
                    <a:lstStyle/>
                    <a:p>
                      <a:pPr algn="l" fontAlgn="b"/>
                      <a:r>
                        <a:rPr lang="en-US" sz="1600" b="0" i="0" u="none" strike="noStrike">
                          <a:solidFill>
                            <a:srgbClr val="000000"/>
                          </a:solidFill>
                          <a:effectLst/>
                          <a:latin typeface="+mn-lt"/>
                        </a:rPr>
                        <a:t>Create Case Study Flow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7640969"/>
                  </a:ext>
                </a:extLst>
              </a:tr>
              <a:tr h="332721">
                <a:tc>
                  <a:txBody>
                    <a:bodyPr/>
                    <a:lstStyle/>
                    <a:p>
                      <a:pPr algn="l" fontAlgn="b"/>
                      <a:r>
                        <a:rPr lang="en-US" sz="1600" b="0" i="0" u="none" strike="noStrike">
                          <a:solidFill>
                            <a:srgbClr val="000000"/>
                          </a:solidFill>
                          <a:effectLst/>
                          <a:latin typeface="+mn-lt"/>
                        </a:rPr>
                        <a:t>Assessment Preview – Edit Question OLD IE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1771332"/>
                  </a:ext>
                </a:extLst>
              </a:tr>
              <a:tr h="332721">
                <a:tc>
                  <a:txBody>
                    <a:bodyPr/>
                    <a:lstStyle/>
                    <a:p>
                      <a:pPr algn="l" fontAlgn="b"/>
                      <a:r>
                        <a:rPr lang="en-US" sz="1600" b="0" i="0" u="none" strike="noStrike">
                          <a:solidFill>
                            <a:srgbClr val="000000"/>
                          </a:solidFill>
                          <a:effectLst/>
                          <a:latin typeface="+mn-lt"/>
                        </a:rPr>
                        <a:t>Edit Questions New IE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07591130"/>
                  </a:ext>
                </a:extLst>
              </a:tr>
              <a:tr h="332721">
                <a:tc>
                  <a:txBody>
                    <a:bodyPr/>
                    <a:lstStyle/>
                    <a:p>
                      <a:pPr algn="l" fontAlgn="b"/>
                      <a:r>
                        <a:rPr lang="en-US" sz="1600" b="0" i="0" u="none" strike="noStrike">
                          <a:solidFill>
                            <a:srgbClr val="000000"/>
                          </a:solidFill>
                          <a:effectLst/>
                          <a:latin typeface="+mn-lt"/>
                        </a:rPr>
                        <a:t>AI Flow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6189374"/>
                  </a:ext>
                </a:extLst>
              </a:tr>
              <a:tr h="332721">
                <a:tc>
                  <a:txBody>
                    <a:bodyPr/>
                    <a:lstStyle/>
                    <a:p>
                      <a:pPr algn="l" fontAlgn="b"/>
                      <a:r>
                        <a:rPr lang="en-US" sz="1600" b="1" i="0" u="none" strike="noStrike">
                          <a:solidFill>
                            <a:srgbClr val="000000"/>
                          </a:solidFill>
                          <a:effectLst/>
                          <a:latin typeface="+mn-lt"/>
                        </a:rPr>
                        <a:t>Bank Tab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32067848"/>
                  </a:ext>
                </a:extLst>
              </a:tr>
              <a:tr h="332721">
                <a:tc>
                  <a:txBody>
                    <a:bodyPr/>
                    <a:lstStyle/>
                    <a:p>
                      <a:pPr algn="l" fontAlgn="b"/>
                      <a:r>
                        <a:rPr lang="en-US" sz="1600" b="0" i="0" u="none" strike="noStrike">
                          <a:solidFill>
                            <a:srgbClr val="000000"/>
                          </a:solidFill>
                          <a:effectLst/>
                          <a:latin typeface="+mn-lt"/>
                        </a:rPr>
                        <a:t>Grid Page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22472243"/>
                  </a:ext>
                </a:extLst>
              </a:tr>
              <a:tr h="332721">
                <a:tc>
                  <a:txBody>
                    <a:bodyPr/>
                    <a:lstStyle/>
                    <a:p>
                      <a:pPr algn="l" fontAlgn="b"/>
                      <a:r>
                        <a:rPr lang="en-US" sz="1600" b="0" i="0" u="none" strike="noStrike">
                          <a:solidFill>
                            <a:srgbClr val="000000"/>
                          </a:solidFill>
                          <a:effectLst/>
                          <a:latin typeface="+mn-lt"/>
                        </a:rPr>
                        <a:t>Create new Bank Tab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393511"/>
                  </a:ext>
                </a:extLst>
              </a:tr>
              <a:tr h="332721">
                <a:tc>
                  <a:txBody>
                    <a:bodyPr/>
                    <a:lstStyle/>
                    <a:p>
                      <a:pPr algn="l" fontAlgn="b"/>
                      <a:r>
                        <a:rPr lang="en-US" sz="1600" b="0" i="0" u="none" strike="noStrike">
                          <a:solidFill>
                            <a:srgbClr val="000000"/>
                          </a:solidFill>
                          <a:effectLst/>
                          <a:latin typeface="+mn-lt"/>
                        </a:rPr>
                        <a:t>Access Tab</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8226321"/>
                  </a:ext>
                </a:extLst>
              </a:tr>
              <a:tr h="332721">
                <a:tc>
                  <a:txBody>
                    <a:bodyPr/>
                    <a:lstStyle/>
                    <a:p>
                      <a:pPr algn="l" fontAlgn="b"/>
                      <a:r>
                        <a:rPr lang="en-US" sz="1600" b="0" i="0" u="none" strike="noStrike">
                          <a:solidFill>
                            <a:srgbClr val="000000"/>
                          </a:solidFill>
                          <a:effectLst/>
                          <a:latin typeface="+mn-lt"/>
                        </a:rPr>
                        <a:t>Questions Tab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19927990"/>
                  </a:ext>
                </a:extLst>
              </a:tr>
              <a:tr h="332721">
                <a:tc>
                  <a:txBody>
                    <a:bodyPr/>
                    <a:lstStyle/>
                    <a:p>
                      <a:pPr algn="l" fontAlgn="b"/>
                      <a:r>
                        <a:rPr lang="en-US" sz="1600" b="0" i="0" u="none" strike="noStrike">
                          <a:solidFill>
                            <a:srgbClr val="000000"/>
                          </a:solidFill>
                          <a:effectLst/>
                          <a:latin typeface="+mn-lt"/>
                        </a:rPr>
                        <a:t>Create Custom Questions , Create Case Study (Reuse)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4150113"/>
                  </a:ext>
                </a:extLst>
              </a:tr>
              <a:tr h="332721">
                <a:tc>
                  <a:txBody>
                    <a:bodyPr/>
                    <a:lstStyle/>
                    <a:p>
                      <a:pPr algn="l" fontAlgn="b"/>
                      <a:r>
                        <a:rPr lang="en-US" sz="1600" b="0" i="0" u="none" strike="noStrike">
                          <a:solidFill>
                            <a:srgbClr val="000000"/>
                          </a:solidFill>
                          <a:effectLst/>
                          <a:latin typeface="+mn-lt"/>
                        </a:rPr>
                        <a:t>Import Workflow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73058249"/>
                  </a:ext>
                </a:extLst>
              </a:tr>
              <a:tr h="332721">
                <a:tc>
                  <a:txBody>
                    <a:bodyPr/>
                    <a:lstStyle/>
                    <a:p>
                      <a:pPr algn="l" fontAlgn="b"/>
                      <a:r>
                        <a:rPr lang="en-US" sz="1600" b="0" i="0" u="none" strike="noStrike">
                          <a:solidFill>
                            <a:srgbClr val="000000"/>
                          </a:solidFill>
                          <a:effectLst/>
                          <a:latin typeface="+mn-lt"/>
                        </a:rPr>
                        <a:t>Bank Preview , Edit Question, View Full Question (Reuse)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034494"/>
                  </a:ext>
                </a:extLst>
              </a:tr>
              <a:tr h="332721">
                <a:tc>
                  <a:txBody>
                    <a:bodyPr/>
                    <a:lstStyle/>
                    <a:p>
                      <a:pPr algn="l" fontAlgn="b"/>
                      <a:r>
                        <a:rPr lang="en-US" sz="1600" b="0" i="0" u="none" strike="noStrike">
                          <a:solidFill>
                            <a:srgbClr val="000000"/>
                          </a:solidFill>
                          <a:effectLst/>
                          <a:latin typeface="+mn-lt"/>
                        </a:rPr>
                        <a:t>Bank Blueprint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114135"/>
                  </a:ext>
                </a:extLst>
              </a:tr>
              <a:tr h="332721">
                <a:tc>
                  <a:txBody>
                    <a:bodyPr/>
                    <a:lstStyle/>
                    <a:p>
                      <a:pPr algn="l" fontAlgn="b"/>
                      <a:r>
                        <a:rPr lang="en-US" sz="1600" b="0" i="0" u="none" strike="noStrike">
                          <a:solidFill>
                            <a:srgbClr val="000000"/>
                          </a:solidFill>
                          <a:effectLst/>
                          <a:latin typeface="+mn-lt"/>
                        </a:rPr>
                        <a:t>Finalization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24289484"/>
                  </a:ext>
                </a:extLst>
              </a:tr>
            </a:tbl>
          </a:graphicData>
        </a:graphic>
      </p:graphicFrame>
    </p:spTree>
    <p:extLst>
      <p:ext uri="{BB962C8B-B14F-4D97-AF65-F5344CB8AC3E}">
        <p14:creationId xmlns:p14="http://schemas.microsoft.com/office/powerpoint/2010/main" val="57992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07FC0F-D43A-BE7F-D106-DF2D9A39959E}"/>
              </a:ext>
            </a:extLst>
          </p:cNvPr>
          <p:cNvSpPr>
            <a:spLocks noGrp="1"/>
          </p:cNvSpPr>
          <p:nvPr>
            <p:ph type="sldNum" sz="quarter" idx="10"/>
          </p:nvPr>
        </p:nvSpPr>
        <p:spPr/>
        <p:txBody>
          <a:bodyPr/>
          <a:lstStyle/>
          <a:p>
            <a:fld id="{2ADF02F0-7A45-4BFB-A264-947079AA91A4}" type="slidenum">
              <a:rPr lang="en-US" smtClean="0"/>
              <a:pPr/>
              <a:t>6</a:t>
            </a:fld>
            <a:endParaRPr lang="en-US"/>
          </a:p>
        </p:txBody>
      </p:sp>
      <p:sp>
        <p:nvSpPr>
          <p:cNvPr id="4" name="Title 1">
            <a:extLst>
              <a:ext uri="{FF2B5EF4-FFF2-40B4-BE49-F238E27FC236}">
                <a16:creationId xmlns:a16="http://schemas.microsoft.com/office/drawing/2014/main" id="{5573A891-81DE-5B2B-1D8F-AD9E6AD7CE0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pPr>
              <a:lnSpc>
                <a:spcPct val="100000"/>
              </a:lnSpc>
              <a:spcBef>
                <a:spcPts val="1000"/>
              </a:spcBef>
              <a:spcAft>
                <a:spcPts val="40"/>
              </a:spcAft>
              <a:defRPr/>
            </a:pPr>
            <a:r>
              <a:rPr lang="en-US"/>
              <a:t>Scope of Work</a:t>
            </a:r>
            <a:br>
              <a:rPr lang="en-IN">
                <a:latin typeface="Segoe UI Semibold"/>
                <a:ea typeface="+mn-ea"/>
                <a:cs typeface="Segoe UI Light" panose="020B0502040204020203" pitchFamily="34" charset="0"/>
              </a:rPr>
            </a:br>
            <a:r>
              <a:rPr lang="en-US" sz="2800">
                <a:ea typeface="+mn-ea"/>
                <a:cs typeface="Segoe UI Light" panose="020B0502040204020203" pitchFamily="34" charset="0"/>
              </a:rPr>
              <a:t> </a:t>
            </a:r>
          </a:p>
        </p:txBody>
      </p:sp>
      <p:graphicFrame>
        <p:nvGraphicFramePr>
          <p:cNvPr id="5" name="Table 8">
            <a:extLst>
              <a:ext uri="{FF2B5EF4-FFF2-40B4-BE49-F238E27FC236}">
                <a16:creationId xmlns:a16="http://schemas.microsoft.com/office/drawing/2014/main" id="{3D1EF7EB-760A-41A7-114F-75303FFBA676}"/>
              </a:ext>
            </a:extLst>
          </p:cNvPr>
          <p:cNvGraphicFramePr>
            <a:graphicFrameLocks noGrp="1"/>
          </p:cNvGraphicFramePr>
          <p:nvPr>
            <p:extLst>
              <p:ext uri="{D42A27DB-BD31-4B8C-83A1-F6EECF244321}">
                <p14:modId xmlns:p14="http://schemas.microsoft.com/office/powerpoint/2010/main" val="1374396243"/>
              </p:ext>
            </p:extLst>
          </p:nvPr>
        </p:nvGraphicFramePr>
        <p:xfrm>
          <a:off x="485551" y="1277867"/>
          <a:ext cx="11220898" cy="4982429"/>
        </p:xfrm>
        <a:graphic>
          <a:graphicData uri="http://schemas.openxmlformats.org/drawingml/2006/table">
            <a:tbl>
              <a:tblPr firstRow="1" bandRow="1">
                <a:tableStyleId>{21E4AEA4-8DFA-4A89-87EB-49C32662AFE0}</a:tableStyleId>
              </a:tblPr>
              <a:tblGrid>
                <a:gridCol w="5732051">
                  <a:extLst>
                    <a:ext uri="{9D8B030D-6E8A-4147-A177-3AD203B41FA5}">
                      <a16:colId xmlns:a16="http://schemas.microsoft.com/office/drawing/2014/main" val="2796465388"/>
                    </a:ext>
                  </a:extLst>
                </a:gridCol>
                <a:gridCol w="5488847">
                  <a:extLst>
                    <a:ext uri="{9D8B030D-6E8A-4147-A177-3AD203B41FA5}">
                      <a16:colId xmlns:a16="http://schemas.microsoft.com/office/drawing/2014/main" val="3801236162"/>
                    </a:ext>
                  </a:extLst>
                </a:gridCol>
              </a:tblGrid>
              <a:tr h="294978">
                <a:tc>
                  <a:txBody>
                    <a:bodyPr/>
                    <a:lstStyle/>
                    <a:p>
                      <a:pPr algn="ctr"/>
                      <a:r>
                        <a:rPr lang="en-US"/>
                        <a:t>In Scope</a:t>
                      </a:r>
                      <a:endParaRPr lang="en-IN"/>
                    </a:p>
                  </a:txBody>
                  <a:tcPr anchor="ctr"/>
                </a:tc>
                <a:tc>
                  <a:txBody>
                    <a:bodyPr/>
                    <a:lstStyle/>
                    <a:p>
                      <a:pPr algn="ctr"/>
                      <a:r>
                        <a:rPr lang="en-US"/>
                        <a:t>Out of Scope</a:t>
                      </a:r>
                      <a:endParaRPr lang="en-IN"/>
                    </a:p>
                  </a:txBody>
                  <a:tcPr anchor="ctr"/>
                </a:tc>
                <a:extLst>
                  <a:ext uri="{0D108BD9-81ED-4DB2-BD59-A6C34878D82A}">
                    <a16:rowId xmlns:a16="http://schemas.microsoft.com/office/drawing/2014/main" val="5508420"/>
                  </a:ext>
                </a:extLst>
              </a:tr>
              <a:tr h="426583">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mn-lt"/>
                          <a:cs typeface="Segoe UI"/>
                        </a:rPr>
                        <a:t>Rewrite the existing CAB UI in Angular 17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User Experience (UX)</a:t>
                      </a:r>
                    </a:p>
                  </a:txBody>
                  <a:tcPr anchor="ctr"/>
                </a:tc>
                <a:extLst>
                  <a:ext uri="{0D108BD9-81ED-4DB2-BD59-A6C34878D82A}">
                    <a16:rowId xmlns:a16="http://schemas.microsoft.com/office/drawing/2014/main" val="3555768195"/>
                  </a:ext>
                </a:extLst>
              </a:tr>
              <a:tr h="384066">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mn-lt"/>
                        </a:rPr>
                        <a:t>Documentation of the Upgrade progress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Enhancement/ New Feature Development</a:t>
                      </a:r>
                    </a:p>
                  </a:txBody>
                  <a:tcPr anchor="ctr"/>
                </a:tc>
                <a:extLst>
                  <a:ext uri="{0D108BD9-81ED-4DB2-BD59-A6C34878D82A}">
                    <a16:rowId xmlns:a16="http://schemas.microsoft.com/office/drawing/2014/main" val="2222896725"/>
                  </a:ext>
                </a:extLst>
              </a:tr>
              <a:tr h="4735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Unit and functional testing</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mn-lt"/>
                        </a:rPr>
                        <a:t>Changes in existing User Journey or Screen flow </a:t>
                      </a:r>
                    </a:p>
                  </a:txBody>
                  <a:tcPr anchor="ctr"/>
                </a:tc>
                <a:extLst>
                  <a:ext uri="{0D108BD9-81ED-4DB2-BD59-A6C34878D82A}">
                    <a16:rowId xmlns:a16="http://schemas.microsoft.com/office/drawing/2014/main" val="1968292289"/>
                  </a:ext>
                </a:extLst>
              </a:tr>
              <a:tr h="38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Coordination with product team for UAT</a:t>
                      </a:r>
                    </a:p>
                  </a:txBody>
                  <a:tcPr anchor="ctr"/>
                </a:tc>
                <a:tc>
                  <a:txBody>
                    <a:bodyPr/>
                    <a:lstStyle/>
                    <a:p>
                      <a:pPr marL="0" indent="0">
                        <a:spcBef>
                          <a:spcPts val="1200"/>
                        </a:spcBef>
                        <a:buSzPct val="100000"/>
                        <a:buFont typeface="Arial"/>
                        <a:buNone/>
                        <a:defRPr sz="1200">
                          <a:solidFill>
                            <a:srgbClr val="262626"/>
                          </a:solidFill>
                        </a:defRPr>
                      </a:pPr>
                      <a:r>
                        <a:rPr lang="en-US" sz="1600">
                          <a:solidFill>
                            <a:srgbClr val="262626"/>
                          </a:solidFill>
                          <a:latin typeface="+mn-lt"/>
                          <a:cs typeface="Calibri"/>
                        </a:rPr>
                        <a:t>Development or changes to REST API or backend services</a:t>
                      </a:r>
                    </a:p>
                  </a:txBody>
                  <a:tcPr anchor="ctr"/>
                </a:tc>
                <a:extLst>
                  <a:ext uri="{0D108BD9-81ED-4DB2-BD59-A6C34878D82A}">
                    <a16:rowId xmlns:a16="http://schemas.microsoft.com/office/drawing/2014/main" val="2507127066"/>
                  </a:ext>
                </a:extLst>
              </a:tr>
              <a:tr h="467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Coordination with application/DevOps team on Branching/Release strategy</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mn-lt"/>
                          <a:cs typeface="Segoe UI"/>
                        </a:rPr>
                        <a:t>Regression and Test Automation (To be carried out by existing QE Team)</a:t>
                      </a:r>
                    </a:p>
                  </a:txBody>
                  <a:tcPr anchor="ctr"/>
                </a:tc>
                <a:extLst>
                  <a:ext uri="{0D108BD9-81ED-4DB2-BD59-A6C34878D82A}">
                    <a16:rowId xmlns:a16="http://schemas.microsoft.com/office/drawing/2014/main" val="3843109415"/>
                  </a:ext>
                </a:extLst>
              </a:tr>
              <a:tr h="467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Fix Defects / Bugs Related to rewrite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PEN testing</a:t>
                      </a:r>
                    </a:p>
                  </a:txBody>
                  <a:tcPr anchor="ctr"/>
                </a:tc>
                <a:extLst>
                  <a:ext uri="{0D108BD9-81ED-4DB2-BD59-A6C34878D82A}">
                    <a16:rowId xmlns:a16="http://schemas.microsoft.com/office/drawing/2014/main" val="238093374"/>
                  </a:ext>
                </a:extLst>
              </a:tr>
              <a:tr h="467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rPr>
                        <a:t>Accessibility WCAG 2.1 AA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Performance Testing (will be done by existing LnP team)</a:t>
                      </a:r>
                    </a:p>
                  </a:txBody>
                  <a:tcPr anchor="ctr"/>
                </a:tc>
                <a:extLst>
                  <a:ext uri="{0D108BD9-81ED-4DB2-BD59-A6C34878D82A}">
                    <a16:rowId xmlns:a16="http://schemas.microsoft.com/office/drawing/2014/main" val="789466122"/>
                  </a:ext>
                </a:extLst>
              </a:tr>
              <a:tr h="467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cs typeface="Calibri"/>
                        </a:rPr>
                        <a:t>Language Support – English only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62626"/>
                          </a:solidFill>
                          <a:latin typeface="+mn-lt"/>
                          <a:cs typeface="Calibri"/>
                        </a:rPr>
                        <a:t>Infrastructure Set Up &amp; CI/CD Pipeline</a:t>
                      </a:r>
                      <a:r>
                        <a:rPr lang="en-US" sz="1600" kern="1200">
                          <a:solidFill>
                            <a:schemeClr val="dk1"/>
                          </a:solidFill>
                          <a:latin typeface="+mn-lt"/>
                          <a:ea typeface="+mn-ea"/>
                          <a:cs typeface="+mn-cs"/>
                        </a:rPr>
                        <a:t> (Will be done by existing DevOps team)</a:t>
                      </a:r>
                      <a:endParaRPr lang="en-US" sz="1600">
                        <a:solidFill>
                          <a:srgbClr val="262626"/>
                        </a:solidFill>
                        <a:latin typeface="+mn-lt"/>
                        <a:cs typeface="Calibri"/>
                      </a:endParaRPr>
                    </a:p>
                  </a:txBody>
                  <a:tcPr anchor="ctr"/>
                </a:tc>
                <a:extLst>
                  <a:ext uri="{0D108BD9-81ED-4DB2-BD59-A6C34878D82A}">
                    <a16:rowId xmlns:a16="http://schemas.microsoft.com/office/drawing/2014/main" val="1418472925"/>
                  </a:ext>
                </a:extLst>
              </a:tr>
              <a:tr h="4280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cs typeface="Calibri"/>
                        </a:rPr>
                        <a:t>UAT and Regression Bug fixing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User manual, SOP, Runbook documentation</a:t>
                      </a:r>
                    </a:p>
                  </a:txBody>
                  <a:tcPr anchor="ctr"/>
                </a:tc>
                <a:extLst>
                  <a:ext uri="{0D108BD9-81ED-4DB2-BD59-A6C34878D82A}">
                    <a16:rowId xmlns:a16="http://schemas.microsoft.com/office/drawing/2014/main" val="2612373209"/>
                  </a:ext>
                </a:extLst>
              </a:tr>
              <a:tr h="4280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mn-lt"/>
                          <a:cs typeface="Calibri"/>
                        </a:rPr>
                        <a:t>Warranty Support (2 weeks)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62626"/>
                          </a:solidFill>
                          <a:latin typeface="+mn-lt"/>
                          <a:cs typeface="Calibri"/>
                        </a:rPr>
                        <a:t>Any features not mentioned in the functional requirement</a:t>
                      </a:r>
                    </a:p>
                  </a:txBody>
                  <a:tcPr anchor="ctr"/>
                </a:tc>
                <a:extLst>
                  <a:ext uri="{0D108BD9-81ED-4DB2-BD59-A6C34878D82A}">
                    <a16:rowId xmlns:a16="http://schemas.microsoft.com/office/drawing/2014/main" val="1829063043"/>
                  </a:ext>
                </a:extLst>
              </a:tr>
            </a:tbl>
          </a:graphicData>
        </a:graphic>
      </p:graphicFrame>
    </p:spTree>
    <p:extLst>
      <p:ext uri="{BB962C8B-B14F-4D97-AF65-F5344CB8AC3E}">
        <p14:creationId xmlns:p14="http://schemas.microsoft.com/office/powerpoint/2010/main" val="23814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7</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Proposed Approach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11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8</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Migration Approach</a:t>
            </a:r>
            <a:endParaRPr lang="en-IN"/>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129409"/>
            <a:ext cx="11680371" cy="646331"/>
          </a:xfrm>
          <a:prstGeom prst="rect">
            <a:avLst/>
          </a:prstGeom>
          <a:noFill/>
        </p:spPr>
        <p:txBody>
          <a:bodyPr wrap="square" lIns="91440" tIns="45720" rIns="91440" bIns="45720" anchor="t">
            <a:spAutoFit/>
          </a:bodyPr>
          <a:lstStyle/>
          <a:p>
            <a:r>
              <a:rPr lang="en-US">
                <a:solidFill>
                  <a:srgbClr val="0D0D0D"/>
                </a:solidFill>
                <a:highlight>
                  <a:srgbClr val="FFFFFF"/>
                </a:highlight>
              </a:rPr>
              <a:t>The scope of this engagement is to port the existing CAB UI from AngularJS 1.x to Angular 17 version with no changes in the user journey / flow and screens. A new visual theme will be used to provide fresh look and feel. </a:t>
            </a:r>
          </a:p>
        </p:txBody>
      </p:sp>
      <p:sp>
        <p:nvSpPr>
          <p:cNvPr id="25" name="Content Placeholder 3">
            <a:extLst>
              <a:ext uri="{FF2B5EF4-FFF2-40B4-BE49-F238E27FC236}">
                <a16:creationId xmlns:a16="http://schemas.microsoft.com/office/drawing/2014/main" id="{CD351DFA-BC2E-1D90-1049-F83248E5D80A}"/>
              </a:ext>
            </a:extLst>
          </p:cNvPr>
          <p:cNvSpPr txBox="1">
            <a:spLocks/>
          </p:cNvSpPr>
          <p:nvPr/>
        </p:nvSpPr>
        <p:spPr>
          <a:xfrm>
            <a:off x="321127" y="1948543"/>
            <a:ext cx="11429999" cy="432162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ea typeface="+mn-lt"/>
                <a:cs typeface="Calibri" panose="020F0502020204030204" pitchFamily="34" charset="0"/>
              </a:rPr>
              <a:t>Rewrite /Migrating from AngularJS to Angular is a complex process that requires careful planning and execution. The migration process involves several steps, including the following</a:t>
            </a:r>
          </a:p>
          <a:p>
            <a:endParaRPr lang="en-US" sz="1550">
              <a:latin typeface="Calibri" panose="020F0502020204030204" pitchFamily="34" charset="0"/>
              <a:ea typeface="+mn-lt"/>
              <a:cs typeface="Calibri" panose="020F0502020204030204" pitchFamily="34" charset="0"/>
            </a:endParaRPr>
          </a:p>
          <a:p>
            <a:endParaRPr lang="en-US" sz="1550">
              <a:latin typeface="Calibri" panose="020F0502020204030204" pitchFamily="34" charset="0"/>
              <a:ea typeface="+mn-lt"/>
              <a:cs typeface="Calibri" panose="020F0502020204030204" pitchFamily="34" charset="0"/>
            </a:endParaRPr>
          </a:p>
          <a:p>
            <a:endParaRPr lang="en-US" sz="1550">
              <a:latin typeface="Calibri" panose="020F0502020204030204" pitchFamily="34" charset="0"/>
              <a:cs typeface="Calibri" panose="020F0502020204030204" pitchFamily="34" charset="0"/>
            </a:endParaRPr>
          </a:p>
          <a:p>
            <a:endParaRPr lang="en-US" sz="1550">
              <a:latin typeface="Calibri" panose="020F0502020204030204" pitchFamily="34" charset="0"/>
              <a:cs typeface="Calibri" panose="020F0502020204030204" pitchFamily="34" charset="0"/>
            </a:endParaRPr>
          </a:p>
          <a:p>
            <a:endParaRPr lang="en-US" sz="1550" b="1">
              <a:latin typeface="Calibri" panose="020F0502020204030204" pitchFamily="34" charset="0"/>
              <a:cs typeface="Calibri" panose="020F0502020204030204" pitchFamily="34" charset="0"/>
            </a:endParaRPr>
          </a:p>
          <a:p>
            <a:endParaRPr lang="en-US" sz="1550" b="1">
              <a:latin typeface="Calibri" panose="020F0502020204030204" pitchFamily="34" charset="0"/>
              <a:cs typeface="Calibri" panose="020F0502020204030204" pitchFamily="34" charset="0"/>
            </a:endParaRPr>
          </a:p>
          <a:p>
            <a:endParaRPr lang="en-US" sz="1550" b="1">
              <a:latin typeface="Calibri" panose="020F0502020204030204" pitchFamily="34" charset="0"/>
              <a:cs typeface="Calibri" panose="020F0502020204030204" pitchFamily="34" charset="0"/>
            </a:endParaRPr>
          </a:p>
          <a:p>
            <a:r>
              <a:rPr lang="en-US" sz="1800" b="1">
                <a:latin typeface="Calibri" panose="020F0502020204030204" pitchFamily="34" charset="0"/>
                <a:cs typeface="Calibri" panose="020F0502020204030204" pitchFamily="34" charset="0"/>
              </a:rPr>
              <a:t>Site Audit: </a:t>
            </a:r>
            <a:r>
              <a:rPr lang="en-US" sz="1800">
                <a:latin typeface="Calibri" panose="020F0502020204030204" pitchFamily="34" charset="0"/>
                <a:cs typeface="Calibri" panose="020F0502020204030204" pitchFamily="34" charset="0"/>
              </a:rPr>
              <a:t>The first step is to analyze the AngularJS application to identify its features and dependencies. A deeper analysis will be carried out to go through the CAB application and prepared the list of pages and features that needs to be  migrated and application/ library dependencies. Once the code access is provided, we will analyze the code and refine the migration roadmap accordingly</a:t>
            </a:r>
          </a:p>
        </p:txBody>
      </p:sp>
      <p:sp>
        <p:nvSpPr>
          <p:cNvPr id="26" name="Hexagon 25">
            <a:extLst>
              <a:ext uri="{FF2B5EF4-FFF2-40B4-BE49-F238E27FC236}">
                <a16:creationId xmlns:a16="http://schemas.microsoft.com/office/drawing/2014/main" id="{106C07F1-1DD2-F5AE-04D3-416417DF8CBD}"/>
              </a:ext>
            </a:extLst>
          </p:cNvPr>
          <p:cNvSpPr/>
          <p:nvPr/>
        </p:nvSpPr>
        <p:spPr>
          <a:xfrm>
            <a:off x="6086373" y="3111099"/>
            <a:ext cx="1554480" cy="1274946"/>
          </a:xfrm>
          <a:prstGeom prst="hexagon">
            <a:avLst/>
          </a:prstGeom>
          <a:ln w="7620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Hexagon 26">
            <a:extLst>
              <a:ext uri="{FF2B5EF4-FFF2-40B4-BE49-F238E27FC236}">
                <a16:creationId xmlns:a16="http://schemas.microsoft.com/office/drawing/2014/main" id="{CCAFC18F-9CEA-1B11-A2EF-DEA938A51559}"/>
              </a:ext>
            </a:extLst>
          </p:cNvPr>
          <p:cNvSpPr/>
          <p:nvPr/>
        </p:nvSpPr>
        <p:spPr>
          <a:xfrm>
            <a:off x="1450104" y="3042824"/>
            <a:ext cx="1502871" cy="1268726"/>
          </a:xfrm>
          <a:prstGeom prst="hexagon">
            <a:avLst/>
          </a:prstGeom>
          <a:ln w="7620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Hexagon 27">
            <a:extLst>
              <a:ext uri="{FF2B5EF4-FFF2-40B4-BE49-F238E27FC236}">
                <a16:creationId xmlns:a16="http://schemas.microsoft.com/office/drawing/2014/main" id="{9616E550-AD86-B294-9C25-F92DDF3545CE}"/>
              </a:ext>
            </a:extLst>
          </p:cNvPr>
          <p:cNvSpPr/>
          <p:nvPr/>
        </p:nvSpPr>
        <p:spPr>
          <a:xfrm>
            <a:off x="8378183" y="3111099"/>
            <a:ext cx="1619305" cy="1274946"/>
          </a:xfrm>
          <a:prstGeom prst="hexagon">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Hexagon 28">
            <a:extLst>
              <a:ext uri="{FF2B5EF4-FFF2-40B4-BE49-F238E27FC236}">
                <a16:creationId xmlns:a16="http://schemas.microsoft.com/office/drawing/2014/main" id="{9776BDE2-3A43-C70F-3881-EAE791691A7C}"/>
              </a:ext>
            </a:extLst>
          </p:cNvPr>
          <p:cNvSpPr/>
          <p:nvPr/>
        </p:nvSpPr>
        <p:spPr>
          <a:xfrm>
            <a:off x="3675300" y="3036603"/>
            <a:ext cx="1584229" cy="1274947"/>
          </a:xfrm>
          <a:prstGeom prst="hexagon">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0" name="TextBox 29">
            <a:extLst>
              <a:ext uri="{FF2B5EF4-FFF2-40B4-BE49-F238E27FC236}">
                <a16:creationId xmlns:a16="http://schemas.microsoft.com/office/drawing/2014/main" id="{2D258074-DED9-FB68-FF70-E56B88FD3490}"/>
              </a:ext>
            </a:extLst>
          </p:cNvPr>
          <p:cNvSpPr txBox="1"/>
          <p:nvPr/>
        </p:nvSpPr>
        <p:spPr>
          <a:xfrm>
            <a:off x="1628623" y="3696251"/>
            <a:ext cx="1120546" cy="279797"/>
          </a:xfrm>
          <a:prstGeom prst="rect">
            <a:avLst/>
          </a:prstGeom>
          <a:noFill/>
        </p:spPr>
        <p:txBody>
          <a:bodyPr wrap="square" rtlCol="0">
            <a:spAutoFit/>
          </a:bodyPr>
          <a:lstStyle/>
          <a:p>
            <a:pPr algn="ctr"/>
            <a:r>
              <a:rPr lang="en-US" sz="1400"/>
              <a:t>Site Audit</a:t>
            </a:r>
          </a:p>
        </p:txBody>
      </p:sp>
      <p:sp>
        <p:nvSpPr>
          <p:cNvPr id="31" name="TextBox 30">
            <a:extLst>
              <a:ext uri="{FF2B5EF4-FFF2-40B4-BE49-F238E27FC236}">
                <a16:creationId xmlns:a16="http://schemas.microsoft.com/office/drawing/2014/main" id="{2EBFBBA5-C4A2-8B4C-4422-3500E94B37C0}"/>
              </a:ext>
            </a:extLst>
          </p:cNvPr>
          <p:cNvSpPr txBox="1"/>
          <p:nvPr/>
        </p:nvSpPr>
        <p:spPr>
          <a:xfrm>
            <a:off x="6109571" y="3739245"/>
            <a:ext cx="1544454" cy="279797"/>
          </a:xfrm>
          <a:prstGeom prst="rect">
            <a:avLst/>
          </a:prstGeom>
          <a:noFill/>
        </p:spPr>
        <p:txBody>
          <a:bodyPr wrap="square" rtlCol="0">
            <a:spAutoFit/>
          </a:bodyPr>
          <a:lstStyle/>
          <a:p>
            <a:pPr lvl="0" algn="ctr"/>
            <a:r>
              <a:rPr lang="en-US" sz="1400"/>
              <a:t>Development</a:t>
            </a:r>
          </a:p>
        </p:txBody>
      </p:sp>
      <p:sp>
        <p:nvSpPr>
          <p:cNvPr id="32" name="TextBox 31">
            <a:extLst>
              <a:ext uri="{FF2B5EF4-FFF2-40B4-BE49-F238E27FC236}">
                <a16:creationId xmlns:a16="http://schemas.microsoft.com/office/drawing/2014/main" id="{05998517-F68D-634A-9262-3B6330A77B7D}"/>
              </a:ext>
            </a:extLst>
          </p:cNvPr>
          <p:cNvSpPr txBox="1"/>
          <p:nvPr/>
        </p:nvSpPr>
        <p:spPr>
          <a:xfrm>
            <a:off x="8382239" y="3720682"/>
            <a:ext cx="1554480" cy="279797"/>
          </a:xfrm>
          <a:prstGeom prst="rect">
            <a:avLst/>
          </a:prstGeom>
          <a:noFill/>
        </p:spPr>
        <p:txBody>
          <a:bodyPr wrap="square" rtlCol="0">
            <a:spAutoFit/>
          </a:bodyPr>
          <a:lstStyle/>
          <a:p>
            <a:pPr lvl="0" algn="ctr"/>
            <a:r>
              <a:rPr lang="en-US" sz="1400"/>
              <a:t>Testing</a:t>
            </a:r>
          </a:p>
        </p:txBody>
      </p:sp>
      <p:sp>
        <p:nvSpPr>
          <p:cNvPr id="33" name="TextBox 32">
            <a:extLst>
              <a:ext uri="{FF2B5EF4-FFF2-40B4-BE49-F238E27FC236}">
                <a16:creationId xmlns:a16="http://schemas.microsoft.com/office/drawing/2014/main" id="{43003C92-0549-48AB-62ED-728211A15ACD}"/>
              </a:ext>
            </a:extLst>
          </p:cNvPr>
          <p:cNvSpPr txBox="1"/>
          <p:nvPr/>
        </p:nvSpPr>
        <p:spPr>
          <a:xfrm>
            <a:off x="3719068" y="3705140"/>
            <a:ext cx="1554480" cy="475655"/>
          </a:xfrm>
          <a:prstGeom prst="rect">
            <a:avLst/>
          </a:prstGeom>
          <a:noFill/>
        </p:spPr>
        <p:txBody>
          <a:bodyPr wrap="square" rtlCol="0">
            <a:spAutoFit/>
          </a:bodyPr>
          <a:lstStyle/>
          <a:p>
            <a:pPr lvl="0" algn="ctr"/>
            <a:r>
              <a:rPr lang="en-US" sz="1400"/>
              <a:t>Migration Strategy</a:t>
            </a:r>
          </a:p>
        </p:txBody>
      </p:sp>
      <p:pic>
        <p:nvPicPr>
          <p:cNvPr id="34" name="Picture 33">
            <a:extLst>
              <a:ext uri="{FF2B5EF4-FFF2-40B4-BE49-F238E27FC236}">
                <a16:creationId xmlns:a16="http://schemas.microsoft.com/office/drawing/2014/main" id="{79100562-1454-1666-0626-048AA2013709}"/>
              </a:ext>
            </a:extLst>
          </p:cNvPr>
          <p:cNvPicPr>
            <a:picLocks noChangeAspect="1"/>
          </p:cNvPicPr>
          <p:nvPr/>
        </p:nvPicPr>
        <p:blipFill>
          <a:blip r:embed="rId2"/>
          <a:stretch>
            <a:fillRect/>
          </a:stretch>
        </p:blipFill>
        <p:spPr>
          <a:xfrm>
            <a:off x="2004465" y="3242924"/>
            <a:ext cx="471160" cy="425962"/>
          </a:xfrm>
          <a:prstGeom prst="rect">
            <a:avLst/>
          </a:prstGeom>
        </p:spPr>
      </p:pic>
      <p:pic>
        <p:nvPicPr>
          <p:cNvPr id="35" name="Picture 34">
            <a:extLst>
              <a:ext uri="{FF2B5EF4-FFF2-40B4-BE49-F238E27FC236}">
                <a16:creationId xmlns:a16="http://schemas.microsoft.com/office/drawing/2014/main" id="{4D2CA24B-6B44-8C00-D24F-0E16FF7E1CA7}"/>
              </a:ext>
            </a:extLst>
          </p:cNvPr>
          <p:cNvPicPr>
            <a:picLocks noChangeAspect="1"/>
          </p:cNvPicPr>
          <p:nvPr/>
        </p:nvPicPr>
        <p:blipFill>
          <a:blip r:embed="rId3"/>
          <a:stretch>
            <a:fillRect/>
          </a:stretch>
        </p:blipFill>
        <p:spPr>
          <a:xfrm>
            <a:off x="4289136" y="3231546"/>
            <a:ext cx="409098" cy="464705"/>
          </a:xfrm>
          <a:prstGeom prst="rect">
            <a:avLst/>
          </a:prstGeom>
        </p:spPr>
      </p:pic>
      <p:pic>
        <p:nvPicPr>
          <p:cNvPr id="36" name="Picture 35">
            <a:extLst>
              <a:ext uri="{FF2B5EF4-FFF2-40B4-BE49-F238E27FC236}">
                <a16:creationId xmlns:a16="http://schemas.microsoft.com/office/drawing/2014/main" id="{26C30DE3-AD07-7CCE-3C1B-BCD2A07F5428}"/>
              </a:ext>
            </a:extLst>
          </p:cNvPr>
          <p:cNvPicPr>
            <a:picLocks noChangeAspect="1"/>
          </p:cNvPicPr>
          <p:nvPr/>
        </p:nvPicPr>
        <p:blipFill>
          <a:blip r:embed="rId4"/>
          <a:stretch>
            <a:fillRect/>
          </a:stretch>
        </p:blipFill>
        <p:spPr>
          <a:xfrm>
            <a:off x="6639086" y="3340312"/>
            <a:ext cx="441372" cy="398933"/>
          </a:xfrm>
          <a:prstGeom prst="rect">
            <a:avLst/>
          </a:prstGeom>
        </p:spPr>
      </p:pic>
      <p:pic>
        <p:nvPicPr>
          <p:cNvPr id="37" name="Picture 36">
            <a:extLst>
              <a:ext uri="{FF2B5EF4-FFF2-40B4-BE49-F238E27FC236}">
                <a16:creationId xmlns:a16="http://schemas.microsoft.com/office/drawing/2014/main" id="{96F4556A-A2F8-23A1-384B-507C7A97530D}"/>
              </a:ext>
            </a:extLst>
          </p:cNvPr>
          <p:cNvPicPr>
            <a:picLocks noChangeAspect="1"/>
          </p:cNvPicPr>
          <p:nvPr/>
        </p:nvPicPr>
        <p:blipFill>
          <a:blip r:embed="rId5"/>
          <a:stretch>
            <a:fillRect/>
          </a:stretch>
        </p:blipFill>
        <p:spPr>
          <a:xfrm>
            <a:off x="8987250" y="3388892"/>
            <a:ext cx="374338" cy="363435"/>
          </a:xfrm>
          <a:prstGeom prst="rect">
            <a:avLst/>
          </a:prstGeom>
        </p:spPr>
      </p:pic>
      <p:sp>
        <p:nvSpPr>
          <p:cNvPr id="38" name="Arrow: Right 37">
            <a:extLst>
              <a:ext uri="{FF2B5EF4-FFF2-40B4-BE49-F238E27FC236}">
                <a16:creationId xmlns:a16="http://schemas.microsoft.com/office/drawing/2014/main" id="{94F3341B-6542-B2C8-D4EB-FC1E0C13141E}"/>
              </a:ext>
            </a:extLst>
          </p:cNvPr>
          <p:cNvSpPr/>
          <p:nvPr/>
        </p:nvSpPr>
        <p:spPr>
          <a:xfrm>
            <a:off x="5559303" y="3502337"/>
            <a:ext cx="236305" cy="308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224FFDDB-6519-9FF7-5435-19718A9D80FF}"/>
              </a:ext>
            </a:extLst>
          </p:cNvPr>
          <p:cNvSpPr/>
          <p:nvPr/>
        </p:nvSpPr>
        <p:spPr>
          <a:xfrm>
            <a:off x="3112849" y="3409634"/>
            <a:ext cx="236305" cy="30834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00FF00"/>
              </a:highlight>
            </a:endParaRPr>
          </a:p>
        </p:txBody>
      </p:sp>
      <p:sp>
        <p:nvSpPr>
          <p:cNvPr id="40" name="Arrow: Right 39">
            <a:extLst>
              <a:ext uri="{FF2B5EF4-FFF2-40B4-BE49-F238E27FC236}">
                <a16:creationId xmlns:a16="http://schemas.microsoft.com/office/drawing/2014/main" id="{C664A32E-BAFC-BBBF-0804-EBC038DEF5B2}"/>
              </a:ext>
            </a:extLst>
          </p:cNvPr>
          <p:cNvSpPr/>
          <p:nvPr/>
        </p:nvSpPr>
        <p:spPr>
          <a:xfrm>
            <a:off x="7918584" y="3510256"/>
            <a:ext cx="236305" cy="30834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00FF00"/>
              </a:highlight>
            </a:endParaRPr>
          </a:p>
        </p:txBody>
      </p:sp>
    </p:spTree>
    <p:extLst>
      <p:ext uri="{BB962C8B-B14F-4D97-AF65-F5344CB8AC3E}">
        <p14:creationId xmlns:p14="http://schemas.microsoft.com/office/powerpoint/2010/main" val="100889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9</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Migration Approach</a:t>
            </a:r>
            <a:endParaRPr lang="en-IN"/>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085865"/>
            <a:ext cx="11680371" cy="5339923"/>
          </a:xfrm>
          <a:prstGeom prst="rect">
            <a:avLst/>
          </a:prstGeom>
          <a:noFill/>
        </p:spPr>
        <p:txBody>
          <a:bodyPr wrap="square" lIns="91440" tIns="45720" rIns="91440" bIns="45720" anchor="t">
            <a:spAutoFit/>
          </a:bodyPr>
          <a:lstStyle/>
          <a:p>
            <a:r>
              <a:rPr lang="en-US" sz="1800" b="1">
                <a:cs typeface="Calibri"/>
              </a:rPr>
              <a:t>Migration strategy: </a:t>
            </a:r>
            <a:r>
              <a:rPr lang="en-US">
                <a:ea typeface="+mn-lt"/>
                <a:cs typeface="+mn-lt"/>
              </a:rPr>
              <a:t>Given the significant disparities between AngularJS </a:t>
            </a:r>
            <a:r>
              <a:rPr lang="en-US" b="0" i="0">
                <a:effectLst/>
                <a:ea typeface="+mn-lt"/>
                <a:cs typeface="+mn-lt"/>
              </a:rPr>
              <a:t>1.x </a:t>
            </a:r>
            <a:r>
              <a:rPr lang="en-US">
                <a:ea typeface="+mn-lt"/>
                <a:cs typeface="+mn-lt"/>
              </a:rPr>
              <a:t>and </a:t>
            </a:r>
            <a:r>
              <a:rPr lang="en-US" b="0" i="0">
                <a:effectLst/>
                <a:ea typeface="+mn-lt"/>
                <a:cs typeface="+mn-lt"/>
              </a:rPr>
              <a:t>Angular 17 in </a:t>
            </a:r>
            <a:r>
              <a:rPr lang="en-US">
                <a:ea typeface="+mn-lt"/>
                <a:cs typeface="+mn-lt"/>
              </a:rPr>
              <a:t>terms of </a:t>
            </a:r>
            <a:r>
              <a:rPr lang="en-US" b="0" i="0">
                <a:effectLst/>
                <a:ea typeface="+mn-lt"/>
                <a:cs typeface="+mn-lt"/>
              </a:rPr>
              <a:t>architecture, syntax, and </a:t>
            </a:r>
            <a:r>
              <a:rPr lang="en-US">
                <a:ea typeface="+mn-lt"/>
                <a:cs typeface="+mn-lt"/>
              </a:rPr>
              <a:t>functionality, attempting a </a:t>
            </a:r>
            <a:r>
              <a:rPr lang="en-US" b="0" i="0">
                <a:effectLst/>
                <a:ea typeface="+mn-lt"/>
                <a:cs typeface="+mn-lt"/>
              </a:rPr>
              <a:t>direct upgrade </a:t>
            </a:r>
            <a:r>
              <a:rPr lang="en-US">
                <a:ea typeface="+mn-lt"/>
                <a:cs typeface="+mn-lt"/>
              </a:rPr>
              <a:t>of a legacy application </a:t>
            </a:r>
            <a:r>
              <a:rPr lang="en-US" b="0" i="0">
                <a:effectLst/>
                <a:ea typeface="+mn-lt"/>
                <a:cs typeface="+mn-lt"/>
              </a:rPr>
              <a:t>is </a:t>
            </a:r>
            <a:r>
              <a:rPr lang="en-US">
                <a:ea typeface="+mn-lt"/>
                <a:cs typeface="+mn-lt"/>
              </a:rPr>
              <a:t>unfeasible. Therefore</a:t>
            </a:r>
            <a:r>
              <a:rPr lang="en-US" b="0" i="0">
                <a:effectLst/>
                <a:ea typeface="+mn-lt"/>
                <a:cs typeface="+mn-lt"/>
              </a:rPr>
              <a:t>, we </a:t>
            </a:r>
            <a:r>
              <a:rPr lang="en-US">
                <a:ea typeface="+mn-lt"/>
                <a:cs typeface="+mn-lt"/>
              </a:rPr>
              <a:t>advocate for a rewrite of </a:t>
            </a:r>
            <a:r>
              <a:rPr lang="en-US" b="0" i="0">
                <a:effectLst/>
                <a:ea typeface="+mn-lt"/>
                <a:cs typeface="+mn-lt"/>
              </a:rPr>
              <a:t>the application </a:t>
            </a:r>
            <a:r>
              <a:rPr lang="en-US">
                <a:ea typeface="+mn-lt"/>
                <a:cs typeface="+mn-lt"/>
              </a:rPr>
              <a:t>as </a:t>
            </a:r>
            <a:r>
              <a:rPr lang="en-US" b="0" i="0">
                <a:effectLst/>
                <a:ea typeface="+mn-lt"/>
                <a:cs typeface="+mn-lt"/>
              </a:rPr>
              <a:t>the more </a:t>
            </a:r>
            <a:r>
              <a:rPr lang="en-US">
                <a:ea typeface="+mn-lt"/>
                <a:cs typeface="+mn-lt"/>
              </a:rPr>
              <a:t>practical </a:t>
            </a:r>
            <a:r>
              <a:rPr lang="en-US" b="0" i="0">
                <a:effectLst/>
                <a:ea typeface="+mn-lt"/>
                <a:cs typeface="+mn-lt"/>
              </a:rPr>
              <a:t>approach</a:t>
            </a:r>
            <a:r>
              <a:rPr lang="en-US">
                <a:ea typeface="+mn-lt"/>
                <a:cs typeface="+mn-lt"/>
              </a:rPr>
              <a:t>. Considering the application's size, we recommend adopting the "all-at-once" migration strategy for transitioning from AngularJS 1.x to Angular 17.</a:t>
            </a:r>
            <a:endParaRPr lang="en-US">
              <a:highlight>
                <a:srgbClr val="FFFFFF"/>
              </a:highlight>
              <a:cs typeface="Calibri" panose="020F0502020204030204" pitchFamily="34" charset="0"/>
            </a:endParaRPr>
          </a:p>
          <a:p>
            <a:endParaRPr lang="en-US" b="0" i="0">
              <a:solidFill>
                <a:srgbClr val="0D0D0D"/>
              </a:solidFill>
              <a:effectLst/>
              <a:highlight>
                <a:srgbClr val="FFFFFF"/>
              </a:highlight>
              <a:cs typeface="Calibri" panose="020F0502020204030204" pitchFamily="34" charset="0"/>
            </a:endParaRPr>
          </a:p>
          <a:p>
            <a:pPr>
              <a:spcAft>
                <a:spcPts val="600"/>
              </a:spcAft>
            </a:pPr>
            <a:r>
              <a:rPr lang="en-US" b="1">
                <a:solidFill>
                  <a:srgbClr val="0D0D0D"/>
                </a:solidFill>
                <a:effectLst/>
                <a:highlight>
                  <a:srgbClr val="FFFFFF"/>
                </a:highlight>
              </a:rPr>
              <a:t>Development : </a:t>
            </a:r>
            <a:r>
              <a:rPr lang="en-US" sz="1800">
                <a:cs typeface="Calibri"/>
              </a:rPr>
              <a:t>During this phase, existing AngularJS code will be refactored to make it compatible with Angular as per the plan defined in the analysis phases. </a:t>
            </a:r>
            <a:r>
              <a:rPr lang="en-US">
                <a:ea typeface="+mn-lt"/>
                <a:cs typeface="Calibri"/>
              </a:rPr>
              <a:t>This</a:t>
            </a:r>
            <a:r>
              <a:rPr lang="en-US" sz="1800">
                <a:cs typeface="Calibri"/>
              </a:rPr>
              <a:t> will involve </a:t>
            </a:r>
            <a:r>
              <a:rPr lang="en-US">
                <a:ea typeface="+mn-lt"/>
                <a:cs typeface="+mn-lt"/>
              </a:rPr>
              <a:t>migrating components, services</a:t>
            </a:r>
            <a:r>
              <a:rPr lang="en-US" sz="1800">
                <a:ea typeface="+mn-lt"/>
                <a:cs typeface="+mn-lt"/>
              </a:rPr>
              <a:t>, </a:t>
            </a:r>
            <a:r>
              <a:rPr lang="en-US">
                <a:ea typeface="+mn-lt"/>
                <a:cs typeface="+mn-lt"/>
              </a:rPr>
              <a:t>and data handling logic from AngularJS syntax to </a:t>
            </a:r>
            <a:r>
              <a:rPr lang="en-US" sz="1800">
                <a:ea typeface="+mn-lt"/>
                <a:cs typeface="+mn-lt"/>
              </a:rPr>
              <a:t>Angular</a:t>
            </a:r>
            <a:r>
              <a:rPr lang="en-US" sz="1800">
                <a:cs typeface="Calibri"/>
              </a:rPr>
              <a:t>. </a:t>
            </a:r>
            <a:r>
              <a:rPr lang="en-US" b="0" i="0">
                <a:solidFill>
                  <a:srgbClr val="0D0D0D"/>
                </a:solidFill>
                <a:effectLst/>
                <a:highlight>
                  <a:srgbClr val="FFFFFF"/>
                </a:highlight>
              </a:rPr>
              <a:t>Below is a high-level migration plan along with best practices which will be refined during the project execution.</a:t>
            </a:r>
            <a:endParaRPr lang="en-US" b="1">
              <a:solidFill>
                <a:srgbClr val="0D0D0D"/>
              </a:solidFill>
              <a:effectLst/>
              <a:highlight>
                <a:srgbClr val="FFFFFF"/>
              </a:highlight>
            </a:endParaRPr>
          </a:p>
          <a:p>
            <a:pPr>
              <a:spcAft>
                <a:spcPts val="600"/>
              </a:spcAft>
            </a:pPr>
            <a:r>
              <a:rPr lang="en-US" sz="1600" b="1" i="1" u="sng">
                <a:solidFill>
                  <a:srgbClr val="0D0D0D"/>
                </a:solidFill>
                <a:effectLst/>
                <a:highlight>
                  <a:srgbClr val="FFFFFF"/>
                </a:highlight>
              </a:rPr>
              <a:t>Project Setup and Planning:</a:t>
            </a:r>
            <a:endParaRPr lang="en-US" sz="1600" b="1" i="1" u="sng">
              <a:solidFill>
                <a:srgbClr val="0D0D0D"/>
              </a:solidFill>
              <a:effectLst/>
              <a:highlight>
                <a:srgbClr val="FFFFFF"/>
              </a:highlight>
              <a:cs typeface="Segoe UI"/>
            </a:endParaRPr>
          </a:p>
          <a:p>
            <a:pPr marL="285750" indent="-285750">
              <a:spcAft>
                <a:spcPts val="600"/>
              </a:spcAft>
              <a:buFont typeface="Arial" panose="020B0604020202020204" pitchFamily="34" charset="0"/>
              <a:buChar char="•"/>
            </a:pPr>
            <a:r>
              <a:rPr lang="en-US" sz="1600" b="0" i="0">
                <a:solidFill>
                  <a:srgbClr val="0D0D0D"/>
                </a:solidFill>
                <a:effectLst/>
                <a:highlight>
                  <a:srgbClr val="FFFFFF"/>
                </a:highlight>
              </a:rPr>
              <a:t>Set up a new Angular 17 project using Angular CLI.</a:t>
            </a:r>
            <a:endParaRPr lang="en-US" sz="1600" b="0" i="0">
              <a:solidFill>
                <a:srgbClr val="0D0D0D"/>
              </a:solidFill>
              <a:effectLst/>
              <a:highlight>
                <a:srgbClr val="FFFFFF"/>
              </a:highlight>
              <a:cs typeface="Segoe UI"/>
            </a:endParaRPr>
          </a:p>
          <a:p>
            <a:pPr marL="285750" indent="-285750">
              <a:spcAft>
                <a:spcPts val="600"/>
              </a:spcAft>
              <a:buFont typeface="Arial" panose="020B0604020202020204" pitchFamily="34" charset="0"/>
              <a:buChar char="•"/>
            </a:pPr>
            <a:r>
              <a:rPr lang="en-US" sz="1600" b="0" i="0">
                <a:solidFill>
                  <a:srgbClr val="0D0D0D"/>
                </a:solidFill>
                <a:effectLst/>
                <a:highlight>
                  <a:srgbClr val="FFFFFF"/>
                </a:highlight>
              </a:rPr>
              <a:t>Define the architecture, including modules, components, and services, adhering to Angular's modular structure.</a:t>
            </a:r>
            <a:endParaRPr lang="en-US" sz="1600" b="0" i="0">
              <a:solidFill>
                <a:srgbClr val="0D0D0D"/>
              </a:solidFill>
              <a:effectLst/>
              <a:highlight>
                <a:srgbClr val="FFFFFF"/>
              </a:highlight>
              <a:cs typeface="Segoe UI"/>
            </a:endParaRPr>
          </a:p>
          <a:p>
            <a:pPr marL="285750" indent="-285750">
              <a:spcAft>
                <a:spcPts val="600"/>
              </a:spcAft>
              <a:buFont typeface="Arial" panose="020B0604020202020204" pitchFamily="34" charset="0"/>
              <a:buChar char="•"/>
            </a:pPr>
            <a:r>
              <a:rPr lang="en-US" sz="1600" b="0" i="0">
                <a:solidFill>
                  <a:srgbClr val="0D0D0D"/>
                </a:solidFill>
                <a:effectLst/>
                <a:highlight>
                  <a:srgbClr val="FFFFFF"/>
                </a:highlight>
              </a:rPr>
              <a:t>Plan the new theme integration from the beginning to ensure UI consistency.</a:t>
            </a:r>
            <a:endParaRPr lang="en-US" sz="1600" b="0" i="0">
              <a:solidFill>
                <a:srgbClr val="0D0D0D"/>
              </a:solidFill>
              <a:effectLst/>
              <a:highlight>
                <a:srgbClr val="FFFFFF"/>
              </a:highlight>
              <a:cs typeface="Segoe UI"/>
            </a:endParaRPr>
          </a:p>
          <a:p>
            <a:pPr>
              <a:spcAft>
                <a:spcPts val="600"/>
              </a:spcAft>
            </a:pPr>
            <a:r>
              <a:rPr lang="en-US" sz="1600" b="1" i="1" u="sng">
                <a:solidFill>
                  <a:srgbClr val="0D0D0D"/>
                </a:solidFill>
                <a:effectLst/>
                <a:highlight>
                  <a:srgbClr val="FFFFFF"/>
                </a:highlight>
              </a:rPr>
              <a:t>Codebase Rewrite:</a:t>
            </a:r>
            <a:endParaRPr lang="en-US" sz="1600" b="1" i="1" u="sng">
              <a:solidFill>
                <a:srgbClr val="0D0D0D"/>
              </a:solidFill>
              <a:effectLst/>
              <a:highlight>
                <a:srgbClr val="FFFFFF"/>
              </a:highlight>
              <a:cs typeface="Segoe UI"/>
            </a:endParaRPr>
          </a:p>
          <a:p>
            <a:pPr marL="285750" indent="-285750">
              <a:spcAft>
                <a:spcPts val="600"/>
              </a:spcAft>
              <a:buFont typeface="Arial" panose="020B0604020202020204" pitchFamily="34" charset="0"/>
              <a:buChar char="•"/>
            </a:pPr>
            <a:r>
              <a:rPr lang="en-US" sz="1600" b="1" i="0">
                <a:solidFill>
                  <a:srgbClr val="0D0D0D"/>
                </a:solidFill>
                <a:effectLst/>
                <a:highlight>
                  <a:srgbClr val="FFFFFF"/>
                </a:highlight>
              </a:rPr>
              <a:t>Component Migration:</a:t>
            </a:r>
            <a:r>
              <a:rPr lang="en-US" sz="1600" b="0" i="0">
                <a:solidFill>
                  <a:srgbClr val="0D0D0D"/>
                </a:solidFill>
                <a:effectLst/>
                <a:highlight>
                  <a:srgbClr val="FFFFFF"/>
                </a:highlight>
              </a:rPr>
              <a:t> Rewrite components from </a:t>
            </a:r>
            <a:r>
              <a:rPr lang="en-US" sz="1600">
                <a:solidFill>
                  <a:srgbClr val="0D0D0D"/>
                </a:solidFill>
                <a:highlight>
                  <a:srgbClr val="FFFFFF"/>
                </a:highlight>
              </a:rPr>
              <a:t>AngularJS</a:t>
            </a:r>
            <a:r>
              <a:rPr lang="en-US" sz="1600" b="0" i="0">
                <a:solidFill>
                  <a:srgbClr val="0D0D0D"/>
                </a:solidFill>
                <a:effectLst/>
                <a:highlight>
                  <a:srgbClr val="FFFFFF"/>
                </a:highlight>
              </a:rPr>
              <a:t> 1.x controllers/directives to Angular 17 components. Use </a:t>
            </a:r>
            <a:r>
              <a:rPr lang="en-US" sz="1600" b="0" i="0">
                <a:solidFill>
                  <a:srgbClr val="0D0D0D"/>
                </a:solidFill>
                <a:effectLst/>
              </a:rPr>
              <a:t>Angular's component lifecycle hooks instead of </a:t>
            </a:r>
            <a:r>
              <a:rPr lang="en-US" sz="1600">
                <a:solidFill>
                  <a:srgbClr val="0D0D0D"/>
                </a:solidFill>
              </a:rPr>
              <a:t>AngularJS</a:t>
            </a:r>
            <a:r>
              <a:rPr lang="en-US" sz="1600" b="0" i="0">
                <a:solidFill>
                  <a:srgbClr val="0D0D0D"/>
                </a:solidFill>
                <a:effectLst/>
              </a:rPr>
              <a:t> 1.x's $scope methods.</a:t>
            </a:r>
            <a:endParaRPr lang="en-US" sz="1600" b="0" i="0">
              <a:solidFill>
                <a:srgbClr val="0D0D0D"/>
              </a:solidFill>
              <a:effectLst/>
              <a:cs typeface="Segoe UI"/>
            </a:endParaRPr>
          </a:p>
          <a:p>
            <a:pPr marL="285750" indent="-285750">
              <a:spcAft>
                <a:spcPts val="600"/>
              </a:spcAft>
              <a:buFont typeface="Arial" panose="020B0604020202020204" pitchFamily="34" charset="0"/>
              <a:buChar char="•"/>
            </a:pPr>
            <a:r>
              <a:rPr lang="en-US" sz="1600" b="1" i="0">
                <a:solidFill>
                  <a:srgbClr val="0D0D0D"/>
                </a:solidFill>
                <a:effectLst/>
              </a:rPr>
              <a:t>Services Rewrite:</a:t>
            </a:r>
            <a:r>
              <a:rPr lang="en-US" sz="1600" b="0" i="0">
                <a:solidFill>
                  <a:srgbClr val="0D0D0D"/>
                </a:solidFill>
                <a:effectLst/>
              </a:rPr>
              <a:t> Convert </a:t>
            </a:r>
            <a:r>
              <a:rPr lang="en-US" sz="1600">
                <a:solidFill>
                  <a:srgbClr val="0D0D0D"/>
                </a:solidFill>
              </a:rPr>
              <a:t>AngularJS</a:t>
            </a:r>
            <a:r>
              <a:rPr lang="en-US" sz="1600" b="0" i="0">
                <a:solidFill>
                  <a:srgbClr val="0D0D0D"/>
                </a:solidFill>
                <a:effectLst/>
              </a:rPr>
              <a:t> 1.x services/factories to Angular 17 services. Utilize dependency injection for managing dependencies.</a:t>
            </a:r>
            <a:endParaRPr lang="en-US" sz="1600" b="0" i="0">
              <a:solidFill>
                <a:srgbClr val="0D0D0D"/>
              </a:solidFill>
              <a:effectLst/>
              <a:cs typeface="Segoe UI"/>
            </a:endParaRPr>
          </a:p>
        </p:txBody>
      </p:sp>
    </p:spTree>
    <p:extLst>
      <p:ext uri="{BB962C8B-B14F-4D97-AF65-F5344CB8AC3E}">
        <p14:creationId xmlns:p14="http://schemas.microsoft.com/office/powerpoint/2010/main" val="362187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1_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3a200de-6870-4bf2-b03e-942ff8b53d58">
      <UserInfo>
        <DisplayName>Srishti Jaiswal</DisplayName>
        <AccountId>36</AccountId>
        <AccountType/>
      </UserInfo>
      <UserInfo>
        <DisplayName>Rajesh Agrawal</DisplayName>
        <AccountId>10</AccountId>
        <AccountType/>
      </UserInfo>
      <UserInfo>
        <DisplayName>Y Rama Koteswara Rao</DisplayName>
        <AccountId>34</AccountId>
        <AccountType/>
      </UserInfo>
      <UserInfo>
        <DisplayName>Pranay Pawar</DisplayName>
        <AccountId>44</AccountId>
        <AccountType/>
      </UserInfo>
      <UserInfo>
        <DisplayName>Gopal Maheshwari</DisplayName>
        <AccountId>39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5349CB65A893B4D8E455D75FB8C3F5F" ma:contentTypeVersion="6" ma:contentTypeDescription="Create a new document." ma:contentTypeScope="" ma:versionID="1ddbd62791d9d49dc694a05c63918057">
  <xsd:schema xmlns:xsd="http://www.w3.org/2001/XMLSchema" xmlns:xs="http://www.w3.org/2001/XMLSchema" xmlns:p="http://schemas.microsoft.com/office/2006/metadata/properties" xmlns:ns2="042345d8-42ae-452a-a07e-60ec826b80c5" xmlns:ns3="63a200de-6870-4bf2-b03e-942ff8b53d58" targetNamespace="http://schemas.microsoft.com/office/2006/metadata/properties" ma:root="true" ma:fieldsID="db04356919b142f79aff3f1d4c487b6c" ns2:_="" ns3:_="">
    <xsd:import namespace="042345d8-42ae-452a-a07e-60ec826b80c5"/>
    <xsd:import namespace="63a200de-6870-4bf2-b03e-942ff8b53d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2345d8-42ae-452a-a07e-60ec826b80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200de-6870-4bf2-b03e-942ff8b53d5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76D63-87C3-437E-8AD4-57E4A17A6235}">
  <ds:schemaRefs>
    <ds:schemaRef ds:uri="http://schemas.microsoft.com/office/2006/documentManagement/types"/>
    <ds:schemaRef ds:uri="http://www.w3.org/XML/1998/namespace"/>
    <ds:schemaRef ds:uri="http://purl.org/dc/dcmitype/"/>
    <ds:schemaRef ds:uri="http://schemas.microsoft.com/office/2006/metadata/properties"/>
    <ds:schemaRef ds:uri="042345d8-42ae-452a-a07e-60ec826b80c5"/>
    <ds:schemaRef ds:uri="http://purl.org/dc/elements/1.1/"/>
    <ds:schemaRef ds:uri="http://schemas.microsoft.com/office/infopath/2007/PartnerControls"/>
    <ds:schemaRef ds:uri="http://schemas.openxmlformats.org/package/2006/metadata/core-properties"/>
    <ds:schemaRef ds:uri="63a200de-6870-4bf2-b03e-942ff8b53d58"/>
    <ds:schemaRef ds:uri="http://purl.org/dc/terms/"/>
  </ds:schemaRefs>
</ds:datastoreItem>
</file>

<file path=customXml/itemProps2.xml><?xml version="1.0" encoding="utf-8"?>
<ds:datastoreItem xmlns:ds="http://schemas.openxmlformats.org/officeDocument/2006/customXml" ds:itemID="{45340385-9F0A-4F0C-8551-DE285531318B}">
  <ds:schemaRefs>
    <ds:schemaRef ds:uri="042345d8-42ae-452a-a07e-60ec826b80c5"/>
    <ds:schemaRef ds:uri="63a200de-6870-4bf2-b03e-942ff8b53d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82CF9D-822B-4B58-8190-39463F3836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3932</Words>
  <Application>Microsoft Office PowerPoint</Application>
  <PresentationFormat>Widescreen</PresentationFormat>
  <Paragraphs>500</Paragraphs>
  <Slides>30</Slides>
  <Notes>4</Notes>
  <HiddenSlides>0</HiddenSlides>
  <MMClips>0</MMClips>
  <ScaleCrop>false</ScaleCrop>
  <HeadingPairs>
    <vt:vector size="4" baseType="variant">
      <vt:variant>
        <vt:lpstr>Theme</vt:lpstr>
      </vt:variant>
      <vt:variant>
        <vt:i4>5</vt:i4>
      </vt:variant>
      <vt:variant>
        <vt:lpstr>Slide Titles</vt:lpstr>
      </vt:variant>
      <vt:variant>
        <vt:i4>30</vt:i4>
      </vt:variant>
    </vt:vector>
  </HeadingPairs>
  <TitlesOfParts>
    <vt:vector size="35" baseType="lpstr">
      <vt:lpstr>HMPPT Theme_JUNE2017 (Mac)</vt:lpstr>
      <vt:lpstr>Inside Slide Templates</vt:lpstr>
      <vt:lpstr>Section Slide Template</vt:lpstr>
      <vt:lpstr>End Slide Template</vt:lpstr>
      <vt:lpstr>1_Inside Slide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Raghavan</dc:creator>
  <cp:lastModifiedBy>Rajesh Agrawal</cp:lastModifiedBy>
  <cp:revision>2</cp:revision>
  <dcterms:created xsi:type="dcterms:W3CDTF">2022-11-27T02:42:30Z</dcterms:created>
  <dcterms:modified xsi:type="dcterms:W3CDTF">2024-09-18T11:31:13Z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0x01010035349CB65A893B4D8E455D75FB8C3F5F</vt:lpwstr>
  </property>
  <property fmtid="{D5CDD505-2E9C-101B-9397-08002B2CF9AE}" pid="3" name="MediaServiceImageTags">
    <vt:lpwstr/>
  </property>
</Properties>
</file>